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20"/>
  </p:notesMasterIdLst>
  <p:sldIdLst>
    <p:sldId id="256" r:id="rId2"/>
    <p:sldId id="262" r:id="rId3"/>
    <p:sldId id="275" r:id="rId4"/>
    <p:sldId id="281" r:id="rId5"/>
    <p:sldId id="274" r:id="rId6"/>
    <p:sldId id="286" r:id="rId7"/>
    <p:sldId id="280" r:id="rId8"/>
    <p:sldId id="283" r:id="rId9"/>
    <p:sldId id="282" r:id="rId10"/>
    <p:sldId id="284" r:id="rId11"/>
    <p:sldId id="285" r:id="rId12"/>
    <p:sldId id="287" r:id="rId13"/>
    <p:sldId id="270" r:id="rId14"/>
    <p:sldId id="269" r:id="rId15"/>
    <p:sldId id="271" r:id="rId16"/>
    <p:sldId id="272" r:id="rId17"/>
    <p:sldId id="279" r:id="rId18"/>
    <p:sldId id="288" r:id="rId19"/>
  </p:sldIdLst>
  <p:sldSz cx="9144000" cy="5143500" type="screen16x9"/>
  <p:notesSz cx="6858000" cy="9144000"/>
  <p:embeddedFontLst>
    <p:embeddedFont>
      <p:font typeface="Corbel" panose="020B0503020204020204" pitchFamily="34" charset="0"/>
      <p:regular r:id="rId21"/>
      <p:bold r:id="rId22"/>
      <p:italic r:id="rId23"/>
      <p:boldItalic r:id="rId24"/>
    </p:embeddedFont>
    <p:embeddedFont>
      <p:font typeface="Georgia" panose="02040502050405020303" pitchFamily="18" charset="0"/>
      <p:regular r:id="rId25"/>
      <p:bold r:id="rId26"/>
      <p:italic r:id="rId27"/>
      <p:boldItalic r:id="rId28"/>
    </p:embeddedFont>
    <p:embeddedFont>
      <p:font typeface="lato" panose="020F0502020204030203" pitchFamily="34" charset="0"/>
      <p:regular r:id="rId29"/>
      <p:bold r:id="rId30"/>
      <p:italic r:id="rId31"/>
      <p:boldItalic r:id="rId32"/>
    </p:embeddedFont>
    <p:embeddedFont>
      <p:font typeface="Nunito" pitchFamily="2" charset="0"/>
      <p:regular r:id="rId33"/>
      <p:bold r:id="rId34"/>
      <p:italic r:id="rId35"/>
      <p:boldItalic r:id="rId36"/>
    </p:embeddedFont>
    <p:embeddedFont>
      <p:font typeface="Poppins" panose="00000500000000000000" pitchFamily="2" charset="0"/>
      <p:regular r:id="rId37"/>
      <p:bold r:id="rId38"/>
      <p:italic r:id="rId39"/>
      <p:boldItalic r:id="rId40"/>
    </p:embeddedFont>
    <p:embeddedFont>
      <p:font typeface="Roboto" panose="02000000000000000000" pitchFamily="2" charset="0"/>
      <p:regular r:id="rId41"/>
      <p:bold r:id="rId42"/>
      <p:italic r:id="rId43"/>
      <p:boldItalic r:id="rId4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3" d="100"/>
          <a:sy n="113" d="100"/>
        </p:scale>
        <p:origin x="578" y="5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openxmlformats.org/officeDocument/2006/relationships/font" Target="fonts/font2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font" Target="fonts/font23.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6e1fab2aa5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16e1fab2aa5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173355" y="182881"/>
            <a:ext cx="8793480" cy="47834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32485" y="661782"/>
            <a:ext cx="7475220" cy="2194560"/>
          </a:xfrm>
        </p:spPr>
        <p:txBody>
          <a:bodyPr anchor="b">
            <a:normAutofit/>
          </a:bodyPr>
          <a:lstStyle>
            <a:lvl1pPr algn="ctr">
              <a:lnSpc>
                <a:spcPct val="85000"/>
              </a:lnSpc>
              <a:defRPr sz="5400" b="1" cap="all"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1282148" y="2902226"/>
            <a:ext cx="6575895" cy="1041124"/>
          </a:xfrm>
        </p:spPr>
        <p:txBody>
          <a:bodyPr>
            <a:normAutofit/>
          </a:bodyPr>
          <a:lstStyle>
            <a:lvl1pPr marL="0" indent="0" algn="ctr">
              <a:buNone/>
              <a:defRPr sz="1650">
                <a:solidFill>
                  <a:schemeClr val="tx1"/>
                </a:solidFill>
              </a:defRPr>
            </a:lvl1pPr>
            <a:lvl2pPr marL="342900" indent="0" algn="ctr">
              <a:buNone/>
              <a:defRPr sz="1650"/>
            </a:lvl2pPr>
            <a:lvl3pPr marL="685800" indent="0" algn="ctr">
              <a:buNone/>
              <a:defRPr sz="165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solidFill>
              </a:defRPr>
            </a:lvl1pPr>
          </a:lstStyle>
          <a:p>
            <a:fld id="{96DFF08F-DC6B-4601-B491-B0F83F6DD2DA}" type="datetimeFigureOut">
              <a:rPr lang="en-US" smtClean="0"/>
              <a:t>3/9/2025</a:t>
            </a:fld>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pPr marL="0" lvl="0" indent="0" algn="r" rtl="0">
              <a:spcBef>
                <a:spcPts val="0"/>
              </a:spcBef>
              <a:spcAft>
                <a:spcPts val="0"/>
              </a:spcAft>
              <a:buNone/>
            </a:pPr>
            <a:fld id="{00000000-1234-1234-1234-123412341234}" type="slidenum">
              <a:rPr lang="en" smtClean="0"/>
              <a:t>‹#›</a:t>
            </a:fld>
            <a:endParaRPr lang="en"/>
          </a:p>
        </p:txBody>
      </p:sp>
      <p:cxnSp>
        <p:nvCxnSpPr>
          <p:cNvPr id="8" name="Straight Connector 7"/>
          <p:cNvCxnSpPr/>
          <p:nvPr/>
        </p:nvCxnSpPr>
        <p:spPr>
          <a:xfrm>
            <a:off x="1483995" y="2800350"/>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424668"/>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26835850"/>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571500"/>
            <a:ext cx="1743075" cy="40576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7250" y="571500"/>
            <a:ext cx="5572125" cy="4057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5074534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49"/>
        <p:cNvGrpSpPr/>
        <p:nvPr/>
      </p:nvGrpSpPr>
      <p:grpSpPr>
        <a:xfrm>
          <a:off x="0" y="0"/>
          <a:ext cx="0" cy="0"/>
          <a:chOff x="0" y="0"/>
          <a:chExt cx="0" cy="0"/>
        </a:xfrm>
      </p:grpSpPr>
      <p:sp>
        <p:nvSpPr>
          <p:cNvPr id="53" name="Google Shape;53;p4"/>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819150" y="1990725"/>
            <a:ext cx="75057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5" name="Google Shape;55;p4"/>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43703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bg>
      <p:bgPr>
        <a:solidFill>
          <a:schemeClr val="accent3"/>
        </a:solidFill>
        <a:effectLst/>
      </p:bgPr>
    </p:bg>
    <p:spTree>
      <p:nvGrpSpPr>
        <p:cNvPr id="1" name="Shape 37"/>
        <p:cNvGrpSpPr/>
        <p:nvPr/>
      </p:nvGrpSpPr>
      <p:grpSpPr>
        <a:xfrm>
          <a:off x="0" y="0"/>
          <a:ext cx="0" cy="0"/>
          <a:chOff x="0" y="0"/>
          <a:chExt cx="0" cy="0"/>
        </a:xfrm>
      </p:grpSpPr>
      <p:sp>
        <p:nvSpPr>
          <p:cNvPr id="47" name="Google Shape;47;p3"/>
          <p:cNvSpPr txBox="1">
            <a:spLocks noGrp="1"/>
          </p:cNvSpPr>
          <p:nvPr>
            <p:ph type="title"/>
          </p:nvPr>
        </p:nvSpPr>
        <p:spPr>
          <a:xfrm>
            <a:off x="1888684" y="1746100"/>
            <a:ext cx="5377500" cy="16461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2"/>
              </a:buClr>
              <a:buSzPts val="3200"/>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a:endParaRPr/>
          </a:p>
        </p:txBody>
      </p:sp>
      <p:sp>
        <p:nvSpPr>
          <p:cNvPr id="48" name="Google Shape;48;p3"/>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4426937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dk2"/>
        </a:solidFill>
        <a:effectLst/>
      </p:bgPr>
    </p:bg>
    <p:spTree>
      <p:nvGrpSpPr>
        <p:cNvPr id="1" name="Shape 56"/>
        <p:cNvGrpSpPr/>
        <p:nvPr/>
      </p:nvGrpSpPr>
      <p:grpSpPr>
        <a:xfrm>
          <a:off x="0" y="0"/>
          <a:ext cx="0" cy="0"/>
          <a:chOff x="0" y="0"/>
          <a:chExt cx="0" cy="0"/>
        </a:xfrm>
      </p:grpSpPr>
      <p:sp>
        <p:nvSpPr>
          <p:cNvPr id="60" name="Google Shape;60;p5"/>
          <p:cNvSpPr txBox="1">
            <a:spLocks noGrp="1"/>
          </p:cNvSpPr>
          <p:nvPr>
            <p:ph type="title"/>
          </p:nvPr>
        </p:nvSpPr>
        <p:spPr>
          <a:xfrm>
            <a:off x="819150" y="845600"/>
            <a:ext cx="7505700" cy="9546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61" name="Google Shape;61;p5"/>
          <p:cNvSpPr txBox="1">
            <a:spLocks noGrp="1"/>
          </p:cNvSpPr>
          <p:nvPr>
            <p:ph type="body" idx="1"/>
          </p:nvPr>
        </p:nvSpPr>
        <p:spPr>
          <a:xfrm>
            <a:off x="819150"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2" name="Google Shape;62;p5"/>
          <p:cNvSpPr txBox="1">
            <a:spLocks noGrp="1"/>
          </p:cNvSpPr>
          <p:nvPr>
            <p:ph type="body" idx="2"/>
          </p:nvPr>
        </p:nvSpPr>
        <p:spPr>
          <a:xfrm>
            <a:off x="4638675" y="1990725"/>
            <a:ext cx="3686100" cy="244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3" name="Google Shape;63;p5"/>
          <p:cNvSpPr txBox="1">
            <a:spLocks noGrp="1"/>
          </p:cNvSpPr>
          <p:nvPr>
            <p:ph type="sldNum" idx="12"/>
          </p:nvPr>
        </p:nvSpPr>
        <p:spPr>
          <a:xfrm>
            <a:off x="8390734" y="4543668"/>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60455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3628142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9818" y="880181"/>
            <a:ext cx="7475220" cy="2194560"/>
          </a:xfrm>
        </p:spPr>
        <p:txBody>
          <a:bodyPr anchor="b">
            <a:noAutofit/>
          </a:bodyPr>
          <a:lstStyle>
            <a:lvl1pPr algn="ctr">
              <a:lnSpc>
                <a:spcPct val="85000"/>
              </a:lnSpc>
              <a:defRPr sz="54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282446" y="3115890"/>
            <a:ext cx="6576822" cy="1022855"/>
          </a:xfrm>
        </p:spPr>
        <p:txBody>
          <a:bodyPr anchor="t">
            <a:normAutofit/>
          </a:bodyPr>
          <a:lstStyle>
            <a:lvl1pPr marL="0" indent="0" algn="ctr">
              <a:buNone/>
              <a:defRPr sz="16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cxnSp>
        <p:nvCxnSpPr>
          <p:cNvPr id="7" name="Straight Connector 6"/>
          <p:cNvCxnSpPr/>
          <p:nvPr/>
        </p:nvCxnSpPr>
        <p:spPr>
          <a:xfrm>
            <a:off x="1485900" y="3015306"/>
            <a:ext cx="61722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919279"/>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7250" y="1543049"/>
            <a:ext cx="3566160" cy="301752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00709" y="1543050"/>
            <a:ext cx="3566160" cy="301752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14299511"/>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857250" y="1501133"/>
            <a:ext cx="3566160" cy="58293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7250" y="2041112"/>
            <a:ext cx="3566160" cy="25374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01880" y="1499274"/>
            <a:ext cx="3566160" cy="58293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01880" y="2039492"/>
            <a:ext cx="3566160" cy="25374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00237314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5732721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016077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822960"/>
            <a:ext cx="2948940" cy="1303020"/>
          </a:xfrm>
        </p:spPr>
        <p:txBody>
          <a:bodyPr anchor="b">
            <a:noAutofit/>
          </a:bodyPr>
          <a:lstStyle>
            <a:lvl1pPr>
              <a:lnSpc>
                <a:spcPct val="90000"/>
              </a:lnSpc>
              <a:defRPr sz="3000" b="0"/>
            </a:lvl1pPr>
          </a:lstStyle>
          <a:p>
            <a:r>
              <a:rPr lang="en-US"/>
              <a:t>Click to edit Master title style</a:t>
            </a:r>
            <a:endParaRPr lang="en-US" dirty="0"/>
          </a:p>
        </p:txBody>
      </p:sp>
      <p:sp>
        <p:nvSpPr>
          <p:cNvPr id="3" name="Content Placeholder 2"/>
          <p:cNvSpPr>
            <a:spLocks noGrp="1"/>
          </p:cNvSpPr>
          <p:nvPr>
            <p:ph idx="1"/>
          </p:nvPr>
        </p:nvSpPr>
        <p:spPr>
          <a:xfrm>
            <a:off x="4389119" y="822960"/>
            <a:ext cx="3909060" cy="349758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7250" y="2125980"/>
            <a:ext cx="2948940" cy="2263140"/>
          </a:xfrm>
        </p:spPr>
        <p:txBody>
          <a:bodyPr>
            <a:normAutofit/>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079951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7250" y="822960"/>
            <a:ext cx="2948940" cy="1303020"/>
          </a:xfrm>
        </p:spPr>
        <p:txBody>
          <a:bodyPr anchor="b">
            <a:noAutofit/>
          </a:bodyPr>
          <a:lstStyle>
            <a:lvl1pPr>
              <a:lnSpc>
                <a:spcPct val="90000"/>
              </a:lnSpc>
              <a:defRPr sz="3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4059936" y="802385"/>
            <a:ext cx="4574286" cy="3600450"/>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857250" y="2125980"/>
            <a:ext cx="2948940" cy="2160270"/>
          </a:xfrm>
        </p:spPr>
        <p:txBody>
          <a:bodyPr>
            <a:normAutofit/>
          </a:bodyPr>
          <a:lstStyle>
            <a:lvl1pPr marL="0" indent="0">
              <a:lnSpc>
                <a:spcPct val="100000"/>
              </a:lnSpc>
              <a:spcBef>
                <a:spcPts val="75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smtClean="0"/>
              <a:t>3/9/2025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414820343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a:spLocks noChangeAspect="1"/>
          </p:cNvSpPr>
          <p:nvPr/>
        </p:nvSpPr>
        <p:spPr>
          <a:xfrm>
            <a:off x="173355" y="182881"/>
            <a:ext cx="8793480" cy="4783454"/>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57250" y="457200"/>
            <a:ext cx="7406640" cy="101727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57251" y="1543050"/>
            <a:ext cx="7404653" cy="302895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7247" y="4667871"/>
            <a:ext cx="1746806" cy="273844"/>
          </a:xfrm>
          <a:prstGeom prst="rect">
            <a:avLst/>
          </a:prstGeom>
        </p:spPr>
        <p:txBody>
          <a:bodyPr vert="horz" lIns="91440" tIns="45720" rIns="91440" bIns="45720" rtlCol="0" anchor="ctr"/>
          <a:lstStyle>
            <a:lvl1pPr algn="l">
              <a:defRPr sz="900">
                <a:solidFill>
                  <a:schemeClr val="tx1"/>
                </a:solidFill>
              </a:defRPr>
            </a:lvl1pPr>
          </a:lstStyle>
          <a:p>
            <a:fld id="{96DFF08F-DC6B-4601-B491-B0F83F6DD2DA}" type="datetimeFigureOut">
              <a:rPr lang="en-US" smtClean="0"/>
              <a:pPr/>
              <a:t>3/9/2025</a:t>
            </a:fld>
            <a:endParaRPr lang="en-US" dirty="0"/>
          </a:p>
        </p:txBody>
      </p:sp>
      <p:sp>
        <p:nvSpPr>
          <p:cNvPr id="5" name="Footer Placeholder 4"/>
          <p:cNvSpPr>
            <a:spLocks noGrp="1"/>
          </p:cNvSpPr>
          <p:nvPr>
            <p:ph type="ftr" sz="quarter" idx="3"/>
          </p:nvPr>
        </p:nvSpPr>
        <p:spPr>
          <a:xfrm>
            <a:off x="2961861" y="4667871"/>
            <a:ext cx="3538331" cy="273844"/>
          </a:xfrm>
          <a:prstGeom prst="rect">
            <a:avLst/>
          </a:prstGeom>
        </p:spPr>
        <p:txBody>
          <a:bodyPr vert="horz" lIns="91440" tIns="45720" rIns="91440" bIns="45720" rtlCol="0" anchor="ctr"/>
          <a:lstStyle>
            <a:lvl1pPr algn="ctr">
              <a:defRPr sz="900">
                <a:solidFill>
                  <a:schemeClr val="tx1"/>
                </a:solidFill>
              </a:defRPr>
            </a:lvl1pPr>
          </a:lstStyle>
          <a:p>
            <a:endParaRPr lang="en-US" dirty="0"/>
          </a:p>
        </p:txBody>
      </p:sp>
      <p:sp>
        <p:nvSpPr>
          <p:cNvPr id="6" name="Slide Number Placeholder 5"/>
          <p:cNvSpPr>
            <a:spLocks noGrp="1"/>
          </p:cNvSpPr>
          <p:nvPr>
            <p:ph type="sldNum" sz="quarter" idx="4"/>
          </p:nvPr>
        </p:nvSpPr>
        <p:spPr>
          <a:xfrm>
            <a:off x="6997148" y="4667871"/>
            <a:ext cx="1279663" cy="273844"/>
          </a:xfrm>
          <a:prstGeom prst="rect">
            <a:avLst/>
          </a:prstGeom>
        </p:spPr>
        <p:txBody>
          <a:bodyPr vert="horz" lIns="91440" tIns="45720" rIns="91440" bIns="45720" rtlCol="0" anchor="ctr"/>
          <a:lstStyle>
            <a:lvl1pPr algn="r">
              <a:defRPr sz="900">
                <a:solidFill>
                  <a:schemeClr val="tx1"/>
                </a:solidFill>
              </a:defRPr>
            </a:lvl1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4559418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37160" algn="l" defTabSz="685800" rtl="0" eaLnBrk="1" latinLnBrk="0" hangingPunct="1">
        <a:lnSpc>
          <a:spcPct val="90000"/>
        </a:lnSpc>
        <a:spcBef>
          <a:spcPts val="1050"/>
        </a:spcBef>
        <a:buClr>
          <a:schemeClr val="tx1"/>
        </a:buClr>
        <a:buSzPct val="80000"/>
        <a:buFont typeface="Corbel" pitchFamily="34" charset="0"/>
        <a:buChar char="•"/>
        <a:defRPr sz="1650" kern="1200">
          <a:solidFill>
            <a:schemeClr val="tx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500" kern="1200">
          <a:solidFill>
            <a:schemeClr val="tx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350" kern="1200">
          <a:solidFill>
            <a:schemeClr val="tx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4pPr>
      <a:lvl5pPr marL="960120" indent="-13716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5pPr>
      <a:lvl6pPr marL="120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6pPr>
      <a:lvl7pPr marL="1425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7pPr>
      <a:lvl8pPr marL="1650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8pPr>
      <a:lvl9pPr marL="1875000" indent="-171450" algn="l" defTabSz="685800" rtl="0" eaLnBrk="1" latinLnBrk="0" hangingPunct="1">
        <a:lnSpc>
          <a:spcPct val="90000"/>
        </a:lnSpc>
        <a:spcBef>
          <a:spcPts val="150"/>
        </a:spcBef>
        <a:spcAft>
          <a:spcPts val="300"/>
        </a:spcAft>
        <a:buClr>
          <a:schemeClr val="tx1"/>
        </a:buClr>
        <a:buSzPct val="80000"/>
        <a:buFont typeface="Corbel" pitchFamily="34" charset="0"/>
        <a:buChar char="•"/>
        <a:defRPr sz="12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4GLyJoJjFSw" TargetMode="External"/><Relationship Id="rId2" Type="http://schemas.openxmlformats.org/officeDocument/2006/relationships/hyperlink" Target="https://plan-international.org/case-studies/sisters-create-senegal/" TargetMode="Externa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v=qgNswATidEE"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27"/>
        <p:cNvGrpSpPr/>
        <p:nvPr/>
      </p:nvGrpSpPr>
      <p:grpSpPr>
        <a:xfrm>
          <a:off x="0" y="0"/>
          <a:ext cx="0" cy="0"/>
          <a:chOff x="0" y="0"/>
          <a:chExt cx="0" cy="0"/>
        </a:xfrm>
      </p:grpSpPr>
      <p:sp>
        <p:nvSpPr>
          <p:cNvPr id="135" name="Rectangle 134">
            <a:extLst>
              <a:ext uri="{FF2B5EF4-FFF2-40B4-BE49-F238E27FC236}">
                <a16:creationId xmlns:a16="http://schemas.microsoft.com/office/drawing/2014/main" id="{5E639389-5CE5-4E42-90F2-7285AB3AB6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999" cy="5143500"/>
          </a:xfrm>
          <a:prstGeom prst="rect">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137" name="Rectangle 136">
            <a:extLst>
              <a:ext uri="{FF2B5EF4-FFF2-40B4-BE49-F238E27FC236}">
                <a16:creationId xmlns:a16="http://schemas.microsoft.com/office/drawing/2014/main" id="{00D8BB72-00A6-426D-9D3D-E424019F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5260" y="180023"/>
            <a:ext cx="8793480" cy="4783454"/>
          </a:xfrm>
          <a:prstGeom prst="rect">
            <a:avLst/>
          </a:prstGeom>
          <a:solidFill>
            <a:schemeClr val="accent3"/>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useBgFill="1">
        <p:nvSpPr>
          <p:cNvPr id="139" name="Rectangle 138">
            <a:extLst>
              <a:ext uri="{FF2B5EF4-FFF2-40B4-BE49-F238E27FC236}">
                <a16:creationId xmlns:a16="http://schemas.microsoft.com/office/drawing/2014/main" id="{6690CD3C-3755-4F1C-9BDA-BF4A62A219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180022"/>
            <a:ext cx="5865779" cy="4783455"/>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28" name="Google Shape;128;p13"/>
          <p:cNvSpPr txBox="1">
            <a:spLocks noGrp="1"/>
          </p:cNvSpPr>
          <p:nvPr>
            <p:ph type="ctrTitle"/>
          </p:nvPr>
        </p:nvSpPr>
        <p:spPr>
          <a:xfrm>
            <a:off x="857247" y="516191"/>
            <a:ext cx="4683013" cy="3913196"/>
          </a:xfrm>
          <a:prstGeom prst="rect">
            <a:avLst/>
          </a:prstGeom>
          <a:noFill/>
          <a:ln w="12700" cmpd="sng">
            <a:noFill/>
          </a:ln>
        </p:spPr>
        <p:txBody>
          <a:bodyPr spcFirstLastPara="1" lIns="91425" tIns="91425" rIns="91425" bIns="91425" anchor="ctr" anchorCtr="0">
            <a:normAutofit/>
          </a:bodyPr>
          <a:lstStyle/>
          <a:p>
            <a:pPr marL="0" lvl="0" indent="0" algn="r" rtl="0">
              <a:spcBef>
                <a:spcPts val="0"/>
              </a:spcBef>
              <a:spcAft>
                <a:spcPts val="0"/>
              </a:spcAft>
              <a:buNone/>
            </a:pPr>
            <a:r>
              <a:rPr lang="en-US" sz="5000">
                <a:solidFill>
                  <a:schemeClr val="tx2"/>
                </a:solidFill>
              </a:rPr>
              <a:t>Senegalese Protest Music and Hip-Hop</a:t>
            </a:r>
          </a:p>
        </p:txBody>
      </p:sp>
      <p:sp>
        <p:nvSpPr>
          <p:cNvPr id="129" name="Google Shape;129;p13"/>
          <p:cNvSpPr txBox="1">
            <a:spLocks noGrp="1"/>
          </p:cNvSpPr>
          <p:nvPr>
            <p:ph type="subTitle" idx="1"/>
          </p:nvPr>
        </p:nvSpPr>
        <p:spPr>
          <a:xfrm>
            <a:off x="6277495" y="516191"/>
            <a:ext cx="2309912" cy="3913196"/>
          </a:xfrm>
          <a:prstGeom prst="rect">
            <a:avLst/>
          </a:prstGeom>
        </p:spPr>
        <p:txBody>
          <a:bodyPr spcFirstLastPara="1" lIns="91425" tIns="91425" rIns="91425" bIns="91425" anchor="ctr" anchorCtr="0">
            <a:normAutofit/>
          </a:bodyPr>
          <a:lstStyle/>
          <a:p>
            <a:pPr marL="0" lvl="0" indent="0" algn="l" rtl="0">
              <a:spcBef>
                <a:spcPts val="0"/>
              </a:spcBef>
              <a:spcAft>
                <a:spcPts val="600"/>
              </a:spcAft>
              <a:buNone/>
            </a:pPr>
            <a:endParaRPr lang="en-US" sz="1800" dirty="0">
              <a:solidFill>
                <a:srgbClr val="FFFFFF"/>
              </a:solidFill>
            </a:endParaRPr>
          </a:p>
        </p:txBody>
      </p:sp>
      <p:sp>
        <p:nvSpPr>
          <p:cNvPr id="130" name="Google Shape;130;p13"/>
          <p:cNvSpPr txBox="1">
            <a:spLocks noGrp="1"/>
          </p:cNvSpPr>
          <p:nvPr>
            <p:ph type="sldNum" sz="quarter" idx="12"/>
          </p:nvPr>
        </p:nvSpPr>
        <p:spPr>
          <a:xfrm>
            <a:off x="8229552" y="4667871"/>
            <a:ext cx="482562" cy="273843"/>
          </a:xfrm>
          <a:prstGeom prst="rect">
            <a:avLst/>
          </a:prstGeom>
        </p:spPr>
        <p:txBody>
          <a:bodyPr spcFirstLastPara="1" lIns="91425" tIns="91425" rIns="91425" bIns="91425" anchorCtr="0">
            <a:normAutofit fontScale="70000" lnSpcReduction="20000"/>
          </a:bodyPr>
          <a:lstStyle/>
          <a:p>
            <a:pPr marL="0" lvl="0" indent="0" rtl="0">
              <a:lnSpc>
                <a:spcPct val="90000"/>
              </a:lnSpc>
              <a:spcBef>
                <a:spcPts val="0"/>
              </a:spcBef>
              <a:spcAft>
                <a:spcPts val="600"/>
              </a:spcAft>
              <a:buNone/>
            </a:pPr>
            <a:fld id="{00000000-1234-1234-1234-123412341234}" type="slidenum">
              <a:rPr lang="en" sz="200">
                <a:solidFill>
                  <a:srgbClr val="FFFFFF"/>
                </a:solidFill>
              </a:rPr>
              <a:pPr marL="0" lvl="0" indent="0" rtl="0">
                <a:lnSpc>
                  <a:spcPct val="90000"/>
                </a:lnSpc>
                <a:spcBef>
                  <a:spcPts val="0"/>
                </a:spcBef>
                <a:spcAft>
                  <a:spcPts val="600"/>
                </a:spcAft>
                <a:buNone/>
              </a:pPr>
              <a:t>1</a:t>
            </a:fld>
            <a:endParaRPr lang="en" sz="200">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B096DA-C414-50B7-F82C-81446D5315AC}"/>
              </a:ext>
            </a:extLst>
          </p:cNvPr>
          <p:cNvSpPr>
            <a:spLocks noGrp="1"/>
          </p:cNvSpPr>
          <p:nvPr>
            <p:ph type="title"/>
          </p:nvPr>
        </p:nvSpPr>
        <p:spPr/>
        <p:txBody>
          <a:bodyPr/>
          <a:lstStyle/>
          <a:p>
            <a:endParaRPr lang="en-US"/>
          </a:p>
        </p:txBody>
      </p:sp>
      <p:sp>
        <p:nvSpPr>
          <p:cNvPr id="5" name="Text Placeholder 4">
            <a:extLst>
              <a:ext uri="{FF2B5EF4-FFF2-40B4-BE49-F238E27FC236}">
                <a16:creationId xmlns:a16="http://schemas.microsoft.com/office/drawing/2014/main" id="{2052FDB5-5BE0-6100-94EF-54FD28D0ABD7}"/>
              </a:ext>
            </a:extLst>
          </p:cNvPr>
          <p:cNvSpPr>
            <a:spLocks noGrp="1"/>
          </p:cNvSpPr>
          <p:nvPr>
            <p:ph type="body" idx="1"/>
          </p:nvPr>
        </p:nvSpPr>
        <p:spPr/>
        <p:txBody>
          <a:bodyPr/>
          <a:lstStyle/>
          <a:p>
            <a:endParaRPr lang="en-US"/>
          </a:p>
        </p:txBody>
      </p:sp>
      <p:sp>
        <p:nvSpPr>
          <p:cNvPr id="6" name="Text Placeholder 5">
            <a:extLst>
              <a:ext uri="{FF2B5EF4-FFF2-40B4-BE49-F238E27FC236}">
                <a16:creationId xmlns:a16="http://schemas.microsoft.com/office/drawing/2014/main" id="{9C1A6300-DDF4-B10E-17B8-36CC1C815B9A}"/>
              </a:ext>
            </a:extLst>
          </p:cNvPr>
          <p:cNvSpPr>
            <a:spLocks noGrp="1"/>
          </p:cNvSpPr>
          <p:nvPr>
            <p:ph type="body" idx="2"/>
          </p:nvPr>
        </p:nvSpPr>
        <p:spPr/>
        <p:txBody>
          <a:bodyPr/>
          <a:lstStyle/>
          <a:p>
            <a:endParaRPr lang="en-US"/>
          </a:p>
        </p:txBody>
      </p:sp>
      <p:sp>
        <p:nvSpPr>
          <p:cNvPr id="2" name="Slide Number Placeholder 1">
            <a:extLst>
              <a:ext uri="{FF2B5EF4-FFF2-40B4-BE49-F238E27FC236}">
                <a16:creationId xmlns:a16="http://schemas.microsoft.com/office/drawing/2014/main" id="{B1CB5C71-D796-75BE-79D6-43BD7619C6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4" name="Picture 3">
            <a:extLst>
              <a:ext uri="{FF2B5EF4-FFF2-40B4-BE49-F238E27FC236}">
                <a16:creationId xmlns:a16="http://schemas.microsoft.com/office/drawing/2014/main" id="{7F515692-FBAF-788A-9CDB-9C684A1F6524}"/>
              </a:ext>
            </a:extLst>
          </p:cNvPr>
          <p:cNvPicPr>
            <a:picLocks noChangeAspect="1"/>
          </p:cNvPicPr>
          <p:nvPr/>
        </p:nvPicPr>
        <p:blipFill>
          <a:blip r:embed="rId2"/>
          <a:stretch>
            <a:fillRect/>
          </a:stretch>
        </p:blipFill>
        <p:spPr>
          <a:xfrm>
            <a:off x="-146447" y="92551"/>
            <a:ext cx="9190492" cy="5097687"/>
          </a:xfrm>
          <a:prstGeom prst="rect">
            <a:avLst/>
          </a:prstGeom>
        </p:spPr>
      </p:pic>
    </p:spTree>
    <p:extLst>
      <p:ext uri="{BB962C8B-B14F-4D97-AF65-F5344CB8AC3E}">
        <p14:creationId xmlns:p14="http://schemas.microsoft.com/office/powerpoint/2010/main" val="2879292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BE3255-924C-F4AD-54E7-B38A36D81A79}"/>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3" name="Picture 2">
            <a:extLst>
              <a:ext uri="{FF2B5EF4-FFF2-40B4-BE49-F238E27FC236}">
                <a16:creationId xmlns:a16="http://schemas.microsoft.com/office/drawing/2014/main" id="{B35D4BE6-2153-6F2E-DC27-E78E7CFB6C19}"/>
              </a:ext>
            </a:extLst>
          </p:cNvPr>
          <p:cNvPicPr>
            <a:picLocks noChangeAspect="1"/>
          </p:cNvPicPr>
          <p:nvPr/>
        </p:nvPicPr>
        <p:blipFill>
          <a:blip r:embed="rId2"/>
          <a:stretch>
            <a:fillRect/>
          </a:stretch>
        </p:blipFill>
        <p:spPr>
          <a:xfrm>
            <a:off x="92551" y="59232"/>
            <a:ext cx="8810817" cy="5084268"/>
          </a:xfrm>
          <a:prstGeom prst="rect">
            <a:avLst/>
          </a:prstGeom>
        </p:spPr>
      </p:pic>
    </p:spTree>
    <p:extLst>
      <p:ext uri="{BB962C8B-B14F-4D97-AF65-F5344CB8AC3E}">
        <p14:creationId xmlns:p14="http://schemas.microsoft.com/office/powerpoint/2010/main" val="756757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37A274-0915-3298-FAD5-4D49FD937E71}"/>
              </a:ext>
            </a:extLst>
          </p:cNvPr>
          <p:cNvSpPr>
            <a:spLocks noGrp="1"/>
          </p:cNvSpPr>
          <p:nvPr>
            <p:ph type="title"/>
          </p:nvPr>
        </p:nvSpPr>
        <p:spPr>
          <a:xfrm>
            <a:off x="819150" y="528638"/>
            <a:ext cx="7505700" cy="585787"/>
          </a:xfrm>
        </p:spPr>
        <p:txBody>
          <a:bodyPr>
            <a:normAutofit fontScale="90000"/>
          </a:bodyPr>
          <a:lstStyle/>
          <a:p>
            <a:r>
              <a:rPr lang="en-US" sz="2200" b="1" i="0" dirty="0">
                <a:solidFill>
                  <a:srgbClr val="243C4B"/>
                </a:solidFill>
                <a:effectLst/>
                <a:latin typeface="Poppins" panose="00000500000000000000" pitchFamily="2" charset="0"/>
              </a:rPr>
              <a:t>Girls in Senegal use hip hop to push for political change</a:t>
            </a:r>
            <a:br>
              <a:rPr lang="en-US" b="1" i="0" dirty="0">
                <a:solidFill>
                  <a:srgbClr val="243C4B"/>
                </a:solidFill>
                <a:effectLst/>
                <a:latin typeface="Poppins" panose="00000500000000000000" pitchFamily="2" charset="0"/>
              </a:rPr>
            </a:br>
            <a:endParaRPr lang="en-US" dirty="0"/>
          </a:p>
        </p:txBody>
      </p:sp>
      <p:sp>
        <p:nvSpPr>
          <p:cNvPr id="4" name="Text Placeholder 3">
            <a:extLst>
              <a:ext uri="{FF2B5EF4-FFF2-40B4-BE49-F238E27FC236}">
                <a16:creationId xmlns:a16="http://schemas.microsoft.com/office/drawing/2014/main" id="{9D044217-D458-861E-F897-8DC14122727E}"/>
              </a:ext>
            </a:extLst>
          </p:cNvPr>
          <p:cNvSpPr>
            <a:spLocks noGrp="1"/>
          </p:cNvSpPr>
          <p:nvPr>
            <p:ph type="body" idx="1"/>
          </p:nvPr>
        </p:nvSpPr>
        <p:spPr>
          <a:xfrm>
            <a:off x="192881" y="1075134"/>
            <a:ext cx="4633690" cy="3862133"/>
          </a:xfrm>
        </p:spPr>
        <p:txBody>
          <a:bodyPr>
            <a:noAutofit/>
          </a:bodyPr>
          <a:lstStyle/>
          <a:p>
            <a:r>
              <a:rPr lang="en-US" sz="1600" b="0" i="0" u="none" strike="noStrike" dirty="0">
                <a:effectLst/>
                <a:latin typeface="lato" panose="020F0502020204030203" pitchFamily="34" charset="0"/>
                <a:hlinkClick r:id="rId2"/>
              </a:rPr>
              <a:t>Sisters Create</a:t>
            </a:r>
            <a:r>
              <a:rPr lang="en-US" sz="1600" b="0" i="0" dirty="0">
                <a:solidFill>
                  <a:srgbClr val="1C1B1C"/>
                </a:solidFill>
                <a:effectLst/>
                <a:latin typeface="lato" panose="020F0502020204030203" pitchFamily="34" charset="0"/>
              </a:rPr>
              <a:t> is a project in urban Dakar that was founded by Plan International, and it aims to unite girls from poor neighborhoods and give them the opportunity to protest the social issues they face. Not only do they rap about the problems of Senegalese politics, but they are keen to shed light on their shared experiences of gender inequality and sexual assault. </a:t>
            </a:r>
            <a:r>
              <a:rPr lang="en-US" sz="1600" b="0" i="0" dirty="0">
                <a:solidFill>
                  <a:srgbClr val="131313"/>
                </a:solidFill>
                <a:effectLst/>
                <a:latin typeface="Roboto" panose="02000000000000000000" pitchFamily="2" charset="0"/>
              </a:rPr>
              <a:t>They use rap to fight for political change. Through the power of music, they express their views on rape, domestic violence, menstruation, intergenerational conflict, and other issues affecting girls. Fear or threat of violence must not restrict girls from living free and full lives, and from their right to participate in political spaces.</a:t>
            </a:r>
            <a:endParaRPr lang="en-US" sz="1600" dirty="0"/>
          </a:p>
        </p:txBody>
      </p:sp>
      <p:sp>
        <p:nvSpPr>
          <p:cNvPr id="5" name="Text Placeholder 4">
            <a:extLst>
              <a:ext uri="{FF2B5EF4-FFF2-40B4-BE49-F238E27FC236}">
                <a16:creationId xmlns:a16="http://schemas.microsoft.com/office/drawing/2014/main" id="{33BAB839-7DBE-0BA4-47C7-DA1B1313AAAA}"/>
              </a:ext>
            </a:extLst>
          </p:cNvPr>
          <p:cNvSpPr>
            <a:spLocks noGrp="1"/>
          </p:cNvSpPr>
          <p:nvPr>
            <p:ph type="body" idx="2"/>
          </p:nvPr>
        </p:nvSpPr>
        <p:spPr>
          <a:xfrm>
            <a:off x="4638675" y="1253728"/>
            <a:ext cx="3686100" cy="3184997"/>
          </a:xfrm>
        </p:spPr>
        <p:txBody>
          <a:bodyPr/>
          <a:lstStyle/>
          <a:p>
            <a:r>
              <a:rPr lang="en-US" dirty="0">
                <a:hlinkClick r:id="rId3"/>
              </a:rPr>
              <a:t>https://www.youtube.com/watch?v=4GLyJoJjFSw</a:t>
            </a:r>
            <a:endParaRPr lang="en-US" dirty="0"/>
          </a:p>
          <a:p>
            <a:endParaRPr lang="en-US" dirty="0"/>
          </a:p>
        </p:txBody>
      </p:sp>
      <p:sp>
        <p:nvSpPr>
          <p:cNvPr id="2" name="Slide Number Placeholder 1">
            <a:extLst>
              <a:ext uri="{FF2B5EF4-FFF2-40B4-BE49-F238E27FC236}">
                <a16:creationId xmlns:a16="http://schemas.microsoft.com/office/drawing/2014/main" id="{AD814E6B-B951-A7D6-DDD2-10B2DBFA116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6" name="Picture 5">
            <a:extLst>
              <a:ext uri="{FF2B5EF4-FFF2-40B4-BE49-F238E27FC236}">
                <a16:creationId xmlns:a16="http://schemas.microsoft.com/office/drawing/2014/main" id="{33381AE8-D622-0042-6849-8128370B054F}"/>
              </a:ext>
            </a:extLst>
          </p:cNvPr>
          <p:cNvPicPr>
            <a:picLocks noChangeAspect="1"/>
          </p:cNvPicPr>
          <p:nvPr/>
        </p:nvPicPr>
        <p:blipFill>
          <a:blip r:embed="rId4"/>
          <a:stretch>
            <a:fillRect/>
          </a:stretch>
        </p:blipFill>
        <p:spPr>
          <a:xfrm>
            <a:off x="4864893" y="1803797"/>
            <a:ext cx="4036219" cy="3044428"/>
          </a:xfrm>
          <a:prstGeom prst="rect">
            <a:avLst/>
          </a:prstGeom>
        </p:spPr>
      </p:pic>
    </p:spTree>
    <p:extLst>
      <p:ext uri="{BB962C8B-B14F-4D97-AF65-F5344CB8AC3E}">
        <p14:creationId xmlns:p14="http://schemas.microsoft.com/office/powerpoint/2010/main" val="3391827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2089923-55BA-FCE4-D7C7-FBD864BCDF05}"/>
              </a:ext>
            </a:extLst>
          </p:cNvPr>
          <p:cNvSpPr txBox="1"/>
          <p:nvPr/>
        </p:nvSpPr>
        <p:spPr>
          <a:xfrm>
            <a:off x="554831" y="466893"/>
            <a:ext cx="7185422" cy="4076775"/>
          </a:xfrm>
          <a:prstGeom prst="rect">
            <a:avLst/>
          </a:prstGeom>
          <a:noFill/>
          <a:ln>
            <a:noFill/>
          </a:ln>
        </p:spPr>
        <p:txBody>
          <a:bodyPr spcFirstLastPara="1" wrap="square" lIns="91425" tIns="91425" rIns="91425" bIns="91425" anchor="t" anchorCtr="0">
            <a:noAutofit/>
          </a:bodyPr>
          <a:lstStyle/>
          <a:p>
            <a:pPr marL="457200" indent="-311150">
              <a:lnSpc>
                <a:spcPct val="105000"/>
              </a:lnSpc>
              <a:spcAft>
                <a:spcPts val="600"/>
              </a:spcAft>
              <a:buClr>
                <a:schemeClr val="dk2"/>
              </a:buClr>
              <a:buSzPts val="1300"/>
              <a:buFont typeface="Calibri"/>
              <a:buChar char="●"/>
            </a:pPr>
            <a:endParaRPr lang="en-US" b="0" i="0" u="none" strike="noStrike" cap="none" dirty="0">
              <a:solidFill>
                <a:schemeClr val="dk2"/>
              </a:solidFill>
              <a:latin typeface="Calibri"/>
              <a:ea typeface="Calibri"/>
              <a:cs typeface="Calibri"/>
              <a:sym typeface="Calibri"/>
            </a:endParaRPr>
          </a:p>
        </p:txBody>
      </p:sp>
      <p:sp>
        <p:nvSpPr>
          <p:cNvPr id="2" name="Title 1">
            <a:extLst>
              <a:ext uri="{FF2B5EF4-FFF2-40B4-BE49-F238E27FC236}">
                <a16:creationId xmlns:a16="http://schemas.microsoft.com/office/drawing/2014/main" id="{0D4DD388-1227-5610-3A2F-EDE1ACFCBCE7}"/>
              </a:ext>
            </a:extLst>
          </p:cNvPr>
          <p:cNvSpPr>
            <a:spLocks noGrp="1"/>
          </p:cNvSpPr>
          <p:nvPr>
            <p:ph type="title"/>
          </p:nvPr>
        </p:nvSpPr>
        <p:spPr>
          <a:xfrm>
            <a:off x="819150" y="421481"/>
            <a:ext cx="7505700" cy="1378719"/>
          </a:xfrm>
        </p:spPr>
        <p:txBody>
          <a:bodyPr>
            <a:normAutofit/>
          </a:bodyPr>
          <a:lstStyle/>
          <a:p>
            <a:r>
              <a:rPr lang="en-US" dirty="0"/>
              <a:t>Senegal Rappers – Between Islamic Religion and Social Awareness </a:t>
            </a:r>
          </a:p>
        </p:txBody>
      </p:sp>
      <p:sp>
        <p:nvSpPr>
          <p:cNvPr id="4" name="Text Placeholder 3">
            <a:extLst>
              <a:ext uri="{FF2B5EF4-FFF2-40B4-BE49-F238E27FC236}">
                <a16:creationId xmlns:a16="http://schemas.microsoft.com/office/drawing/2014/main" id="{4D5C6041-457F-07B7-F045-75D472452828}"/>
              </a:ext>
            </a:extLst>
          </p:cNvPr>
          <p:cNvSpPr>
            <a:spLocks noGrp="1"/>
          </p:cNvSpPr>
          <p:nvPr>
            <p:ph type="body" idx="1"/>
          </p:nvPr>
        </p:nvSpPr>
        <p:spPr/>
        <p:txBody>
          <a:bodyPr/>
          <a:lstStyle/>
          <a:p>
            <a:endParaRPr lang="en-US" dirty="0"/>
          </a:p>
        </p:txBody>
      </p:sp>
      <p:sp>
        <p:nvSpPr>
          <p:cNvPr id="6" name="Text Placeholder 5">
            <a:extLst>
              <a:ext uri="{FF2B5EF4-FFF2-40B4-BE49-F238E27FC236}">
                <a16:creationId xmlns:a16="http://schemas.microsoft.com/office/drawing/2014/main" id="{13683CB5-08CE-F1EB-8477-C9C520B35535}"/>
              </a:ext>
            </a:extLst>
          </p:cNvPr>
          <p:cNvSpPr>
            <a:spLocks noGrp="1"/>
          </p:cNvSpPr>
          <p:nvPr>
            <p:ph type="body" idx="2"/>
          </p:nvPr>
        </p:nvSpPr>
        <p:spPr>
          <a:xfrm>
            <a:off x="4638675" y="1456209"/>
            <a:ext cx="3686100" cy="2982516"/>
          </a:xfrm>
        </p:spPr>
        <p:txBody>
          <a:bodyPr>
            <a:normAutofit/>
          </a:bodyPr>
          <a:lstStyle/>
          <a:p>
            <a:r>
              <a:rPr lang="en-US" sz="1400" dirty="0">
                <a:latin typeface="Georgia" panose="02040502050405020303" pitchFamily="18" charset="0"/>
              </a:rPr>
              <a:t>The </a:t>
            </a:r>
            <a:r>
              <a:rPr lang="en-US" sz="1400" dirty="0" err="1">
                <a:latin typeface="Georgia" panose="02040502050405020303" pitchFamily="18" charset="0"/>
              </a:rPr>
              <a:t>Fayḍa</a:t>
            </a:r>
            <a:r>
              <a:rPr lang="en-US" sz="1400" dirty="0">
                <a:latin typeface="Georgia" panose="02040502050405020303" pitchFamily="18" charset="0"/>
              </a:rPr>
              <a:t> </a:t>
            </a:r>
            <a:r>
              <a:rPr lang="en-US" sz="1400" dirty="0" err="1">
                <a:latin typeface="Georgia" panose="02040502050405020303" pitchFamily="18" charset="0"/>
              </a:rPr>
              <a:t>Tij</a:t>
            </a:r>
            <a:r>
              <a:rPr lang="en-US" sz="1400" dirty="0">
                <a:latin typeface="Georgia" panose="02040502050405020303" pitchFamily="18" charset="0"/>
              </a:rPr>
              <a:t> </a:t>
            </a:r>
            <a:r>
              <a:rPr lang="en-US" sz="1400" dirty="0" err="1">
                <a:latin typeface="Georgia" panose="02040502050405020303" pitchFamily="18" charset="0"/>
              </a:rPr>
              <a:t>āniyya</a:t>
            </a:r>
            <a:r>
              <a:rPr lang="en-US" sz="1400" dirty="0">
                <a:latin typeface="Georgia" panose="02040502050405020303" pitchFamily="18" charset="0"/>
              </a:rPr>
              <a:t> movement began in 1929 in – and near – </a:t>
            </a:r>
            <a:r>
              <a:rPr lang="en-US" sz="1400" dirty="0" err="1">
                <a:latin typeface="Georgia" panose="02040502050405020303" pitchFamily="18" charset="0"/>
              </a:rPr>
              <a:t>Kaolack</a:t>
            </a:r>
            <a:r>
              <a:rPr lang="en-US" sz="1400" dirty="0">
                <a:latin typeface="Georgia" panose="02040502050405020303" pitchFamily="18" charset="0"/>
              </a:rPr>
              <a:t>, the Senegalese city where </a:t>
            </a:r>
            <a:r>
              <a:rPr lang="en-US" sz="1400" dirty="0" err="1">
                <a:latin typeface="Georgia" panose="02040502050405020303" pitchFamily="18" charset="0"/>
              </a:rPr>
              <a:t>Baay</a:t>
            </a:r>
            <a:r>
              <a:rPr lang="en-US" sz="1400" dirty="0">
                <a:latin typeface="Georgia" panose="02040502050405020303" pitchFamily="18" charset="0"/>
              </a:rPr>
              <a:t> established his spiritual capital of Medina </a:t>
            </a:r>
            <a:r>
              <a:rPr lang="en-US" sz="1400" dirty="0" err="1">
                <a:latin typeface="Georgia" panose="02040502050405020303" pitchFamily="18" charset="0"/>
              </a:rPr>
              <a:t>Baay</a:t>
            </a:r>
            <a:r>
              <a:rPr lang="en-US" sz="1400" dirty="0">
                <a:latin typeface="Georgia" panose="02040502050405020303" pitchFamily="18" charset="0"/>
              </a:rPr>
              <a:t> in 1932. 
Although </a:t>
            </a:r>
            <a:r>
              <a:rPr lang="en-US" sz="1400" dirty="0" err="1">
                <a:latin typeface="Georgia" panose="02040502050405020303" pitchFamily="18" charset="0"/>
              </a:rPr>
              <a:t>Fayḍa</a:t>
            </a:r>
            <a:r>
              <a:rPr lang="en-US" sz="1400" dirty="0">
                <a:latin typeface="Georgia" panose="02040502050405020303" pitchFamily="18" charset="0"/>
              </a:rPr>
              <a:t> quickly became dominant in the </a:t>
            </a:r>
            <a:r>
              <a:rPr lang="en-US" sz="1400" dirty="0" err="1">
                <a:latin typeface="Georgia" panose="02040502050405020303" pitchFamily="18" charset="0"/>
              </a:rPr>
              <a:t>Tijāniyya</a:t>
            </a:r>
            <a:r>
              <a:rPr lang="en-US" sz="1400" dirty="0">
                <a:latin typeface="Georgia" panose="02040502050405020303" pitchFamily="18" charset="0"/>
              </a:rPr>
              <a:t> Sufi order in Mauritania, Nigeria, and other West African countries, for decades it remained marginal in Senegal. In the 2000s, it became a massive popular phenomenon throughout Senegal, especially among urbanized youth.</a:t>
            </a:r>
            <a:endParaRPr lang="en-US" dirty="0"/>
          </a:p>
        </p:txBody>
      </p:sp>
      <p:sp>
        <p:nvSpPr>
          <p:cNvPr id="3" name="Slide Number Placeholder 2">
            <a:extLst>
              <a:ext uri="{FF2B5EF4-FFF2-40B4-BE49-F238E27FC236}">
                <a16:creationId xmlns:a16="http://schemas.microsoft.com/office/drawing/2014/main" id="{8B6B972F-BE6F-082C-077C-34AA909B654E}"/>
              </a:ext>
            </a:extLst>
          </p:cNvPr>
          <p:cNvSpPr>
            <a:spLocks noGrp="1"/>
          </p:cNvSpPr>
          <p:nvPr>
            <p:ph type="sldNum" idx="12"/>
          </p:nvPr>
        </p:nvSpPr>
        <p:spPr/>
        <p:txBody>
          <a:bodyPr spcFirstLastPara="1" wrap="square" lIns="91425" tIns="91425" rIns="91425" bIns="91425" anchor="ctr" anchorCtr="0">
            <a:normAutofit/>
          </a:bodyPr>
          <a:lstStyle/>
          <a:p>
            <a:pPr>
              <a:lnSpc>
                <a:spcPct val="90000"/>
              </a:lnSpc>
              <a:spcAft>
                <a:spcPts val="600"/>
              </a:spcAft>
            </a:pPr>
            <a:fld id="{00000000-1234-1234-1234-123412341234}" type="slidenum">
              <a:rPr lang="en" sz="900"/>
              <a:pPr>
                <a:lnSpc>
                  <a:spcPct val="90000"/>
                </a:lnSpc>
                <a:spcAft>
                  <a:spcPts val="600"/>
                </a:spcAft>
              </a:pPr>
              <a:t>13</a:t>
            </a:fld>
            <a:endParaRPr lang="en" sz="900"/>
          </a:p>
        </p:txBody>
      </p:sp>
      <p:pic>
        <p:nvPicPr>
          <p:cNvPr id="8" name="Picture 7">
            <a:extLst>
              <a:ext uri="{FF2B5EF4-FFF2-40B4-BE49-F238E27FC236}">
                <a16:creationId xmlns:a16="http://schemas.microsoft.com/office/drawing/2014/main" id="{04889ECC-1D73-E568-4168-38C5B1556A1D}"/>
              </a:ext>
            </a:extLst>
          </p:cNvPr>
          <p:cNvPicPr>
            <a:picLocks noChangeAspect="1"/>
          </p:cNvPicPr>
          <p:nvPr/>
        </p:nvPicPr>
        <p:blipFill>
          <a:blip r:embed="rId2"/>
          <a:stretch>
            <a:fillRect/>
          </a:stretch>
        </p:blipFill>
        <p:spPr>
          <a:xfrm>
            <a:off x="867966" y="1414463"/>
            <a:ext cx="3686101" cy="2982516"/>
          </a:xfrm>
          <a:prstGeom prst="rect">
            <a:avLst/>
          </a:prstGeom>
        </p:spPr>
      </p:pic>
    </p:spTree>
    <p:extLst>
      <p:ext uri="{BB962C8B-B14F-4D97-AF65-F5344CB8AC3E}">
        <p14:creationId xmlns:p14="http://schemas.microsoft.com/office/powerpoint/2010/main" val="106446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E8C3C-5D6C-1587-E12C-4484AD803C40}"/>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444C040D-1472-52E0-F0AC-FA2612A3BC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4" name="Picture 3">
            <a:extLst>
              <a:ext uri="{FF2B5EF4-FFF2-40B4-BE49-F238E27FC236}">
                <a16:creationId xmlns:a16="http://schemas.microsoft.com/office/drawing/2014/main" id="{971ADAE6-D02C-49B3-2326-CDBEF7FE556C}"/>
              </a:ext>
            </a:extLst>
          </p:cNvPr>
          <p:cNvPicPr>
            <a:picLocks noChangeAspect="1"/>
          </p:cNvPicPr>
          <p:nvPr/>
        </p:nvPicPr>
        <p:blipFill>
          <a:blip r:embed="rId2"/>
          <a:stretch>
            <a:fillRect/>
          </a:stretch>
        </p:blipFill>
        <p:spPr>
          <a:xfrm>
            <a:off x="85725" y="-46434"/>
            <a:ext cx="8943975" cy="5054203"/>
          </a:xfrm>
          <a:prstGeom prst="rect">
            <a:avLst/>
          </a:prstGeom>
        </p:spPr>
      </p:pic>
    </p:spTree>
    <p:extLst>
      <p:ext uri="{BB962C8B-B14F-4D97-AF65-F5344CB8AC3E}">
        <p14:creationId xmlns:p14="http://schemas.microsoft.com/office/powerpoint/2010/main" val="1950321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29550-E8C4-6CAA-AE7A-A16A68EDD08C}"/>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0AAD74FF-8892-FC3B-D637-7ECF44FDCC6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4" name="Picture 3">
            <a:extLst>
              <a:ext uri="{FF2B5EF4-FFF2-40B4-BE49-F238E27FC236}">
                <a16:creationId xmlns:a16="http://schemas.microsoft.com/office/drawing/2014/main" id="{4FF68346-7A57-4C92-BFC4-F651BFF2ED92}"/>
              </a:ext>
            </a:extLst>
          </p:cNvPr>
          <p:cNvPicPr>
            <a:picLocks noChangeAspect="1"/>
          </p:cNvPicPr>
          <p:nvPr/>
        </p:nvPicPr>
        <p:blipFill>
          <a:blip r:embed="rId2"/>
          <a:stretch>
            <a:fillRect/>
          </a:stretch>
        </p:blipFill>
        <p:spPr>
          <a:xfrm>
            <a:off x="89297" y="96442"/>
            <a:ext cx="9022556" cy="4922042"/>
          </a:xfrm>
          <a:prstGeom prst="rect">
            <a:avLst/>
          </a:prstGeom>
        </p:spPr>
      </p:pic>
    </p:spTree>
    <p:extLst>
      <p:ext uri="{BB962C8B-B14F-4D97-AF65-F5344CB8AC3E}">
        <p14:creationId xmlns:p14="http://schemas.microsoft.com/office/powerpoint/2010/main" val="2760713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7B167-1DCC-EAF1-C05D-807A522E102B}"/>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EE314834-AE2A-F969-E169-B53FB097E8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4" name="Picture 3">
            <a:extLst>
              <a:ext uri="{FF2B5EF4-FFF2-40B4-BE49-F238E27FC236}">
                <a16:creationId xmlns:a16="http://schemas.microsoft.com/office/drawing/2014/main" id="{7F62B55F-8D79-C26A-8C39-9C6E5182E1AC}"/>
              </a:ext>
            </a:extLst>
          </p:cNvPr>
          <p:cNvPicPr>
            <a:picLocks noChangeAspect="1"/>
          </p:cNvPicPr>
          <p:nvPr/>
        </p:nvPicPr>
        <p:blipFill>
          <a:blip r:embed="rId2"/>
          <a:stretch>
            <a:fillRect/>
          </a:stretch>
        </p:blipFill>
        <p:spPr>
          <a:xfrm>
            <a:off x="58935" y="-60721"/>
            <a:ext cx="9060061" cy="5250656"/>
          </a:xfrm>
          <a:prstGeom prst="rect">
            <a:avLst/>
          </a:prstGeom>
        </p:spPr>
      </p:pic>
    </p:spTree>
    <p:extLst>
      <p:ext uri="{BB962C8B-B14F-4D97-AF65-F5344CB8AC3E}">
        <p14:creationId xmlns:p14="http://schemas.microsoft.com/office/powerpoint/2010/main" val="2843247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4055BEB-70DE-63F2-D94D-9B90A6DA36F6}"/>
              </a:ext>
            </a:extLst>
          </p:cNvPr>
          <p:cNvSpPr>
            <a:spLocks noGrp="1"/>
          </p:cNvSpPr>
          <p:nvPr>
            <p:ph type="title"/>
          </p:nvPr>
        </p:nvSpPr>
        <p:spPr/>
        <p:txBody>
          <a:bodyPr>
            <a:normAutofit fontScale="90000"/>
          </a:bodyPr>
          <a:lstStyle/>
          <a:p>
            <a:r>
              <a:rPr lang="en-US" sz="2000" b="0" i="0" dirty="0" err="1">
                <a:solidFill>
                  <a:srgbClr val="000000"/>
                </a:solidFill>
                <a:effectLst/>
                <a:latin typeface="Poppins" panose="00000500000000000000" pitchFamily="2" charset="0"/>
              </a:rPr>
              <a:t>Malal</a:t>
            </a:r>
            <a:r>
              <a:rPr lang="en-US" sz="2000" b="0" i="0" dirty="0">
                <a:solidFill>
                  <a:srgbClr val="000000"/>
                </a:solidFill>
                <a:effectLst/>
                <a:latin typeface="Poppins" panose="00000500000000000000" pitchFamily="2" charset="0"/>
              </a:rPr>
              <a:t> </a:t>
            </a:r>
            <a:r>
              <a:rPr lang="en-US" sz="2000" b="0" i="0" dirty="0" err="1">
                <a:solidFill>
                  <a:srgbClr val="000000"/>
                </a:solidFill>
                <a:effectLst/>
                <a:latin typeface="Poppins" panose="00000500000000000000" pitchFamily="2" charset="0"/>
              </a:rPr>
              <a:t>Almamy</a:t>
            </a:r>
            <a:r>
              <a:rPr lang="en-US" sz="2000" b="0" i="0" dirty="0">
                <a:solidFill>
                  <a:srgbClr val="000000"/>
                </a:solidFill>
                <a:effectLst/>
                <a:latin typeface="Poppins" panose="00000500000000000000" pitchFamily="2" charset="0"/>
              </a:rPr>
              <a:t> </a:t>
            </a:r>
            <a:r>
              <a:rPr lang="en-US" sz="2000" b="0" i="0" dirty="0" err="1">
                <a:solidFill>
                  <a:srgbClr val="000000"/>
                </a:solidFill>
                <a:effectLst/>
                <a:latin typeface="Poppins" panose="00000500000000000000" pitchFamily="2" charset="0"/>
              </a:rPr>
              <a:t>Talla</a:t>
            </a:r>
            <a:r>
              <a:rPr lang="en-US" sz="2000" b="0" i="0" dirty="0">
                <a:solidFill>
                  <a:srgbClr val="000000"/>
                </a:solidFill>
                <a:effectLst/>
                <a:latin typeface="Poppins" panose="00000500000000000000" pitchFamily="2" charset="0"/>
              </a:rPr>
              <a:t> alias "</a:t>
            </a:r>
            <a:r>
              <a:rPr lang="en-US" sz="2000" b="0" i="0" dirty="0" err="1">
                <a:solidFill>
                  <a:srgbClr val="000000"/>
                </a:solidFill>
                <a:effectLst/>
                <a:latin typeface="Poppins" panose="00000500000000000000" pitchFamily="2" charset="0"/>
              </a:rPr>
              <a:t>Fou</a:t>
            </a:r>
            <a:r>
              <a:rPr lang="en-US" sz="2000" b="0" i="0" dirty="0">
                <a:solidFill>
                  <a:srgbClr val="000000"/>
                </a:solidFill>
                <a:effectLst/>
                <a:latin typeface="Poppins" panose="00000500000000000000" pitchFamily="2" charset="0"/>
              </a:rPr>
              <a:t> </a:t>
            </a:r>
            <a:r>
              <a:rPr lang="en-US" sz="2000" b="0" i="0" dirty="0" err="1">
                <a:solidFill>
                  <a:srgbClr val="000000"/>
                </a:solidFill>
                <a:effectLst/>
                <a:latin typeface="Poppins" panose="00000500000000000000" pitchFamily="2" charset="0"/>
              </a:rPr>
              <a:t>Malade</a:t>
            </a:r>
            <a:r>
              <a:rPr lang="en-US" sz="2000" b="0" i="0" dirty="0">
                <a:solidFill>
                  <a:srgbClr val="000000"/>
                </a:solidFill>
                <a:effectLst/>
                <a:latin typeface="Poppins" panose="00000500000000000000" pitchFamily="2" charset="0"/>
              </a:rPr>
              <a:t>" has become a member of the Economic, </a:t>
            </a:r>
            <a:r>
              <a:rPr lang="en-US" sz="1800" b="0" i="0" dirty="0">
                <a:solidFill>
                  <a:srgbClr val="000000"/>
                </a:solidFill>
                <a:effectLst/>
                <a:latin typeface="Poppins" panose="00000500000000000000" pitchFamily="2" charset="0"/>
              </a:rPr>
              <a:t>Social and Environmental Council since the 2024 election. </a:t>
            </a:r>
            <a:endParaRPr lang="en-US" sz="1800" dirty="0"/>
          </a:p>
        </p:txBody>
      </p:sp>
      <p:sp>
        <p:nvSpPr>
          <p:cNvPr id="8" name="Text Placeholder 7">
            <a:extLst>
              <a:ext uri="{FF2B5EF4-FFF2-40B4-BE49-F238E27FC236}">
                <a16:creationId xmlns:a16="http://schemas.microsoft.com/office/drawing/2014/main" id="{936F9BEC-F640-B9C5-BD3B-6D924808F9A9}"/>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B413AEA8-E29C-4888-45B9-2C7B3E398F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4" name="Picture 3">
            <a:extLst>
              <a:ext uri="{FF2B5EF4-FFF2-40B4-BE49-F238E27FC236}">
                <a16:creationId xmlns:a16="http://schemas.microsoft.com/office/drawing/2014/main" id="{7F637781-7F9E-3078-A241-9245C7117EED}"/>
              </a:ext>
            </a:extLst>
          </p:cNvPr>
          <p:cNvPicPr>
            <a:picLocks noChangeAspect="1"/>
          </p:cNvPicPr>
          <p:nvPr/>
        </p:nvPicPr>
        <p:blipFill>
          <a:blip r:embed="rId2"/>
          <a:stretch>
            <a:fillRect/>
          </a:stretch>
        </p:blipFill>
        <p:spPr>
          <a:xfrm>
            <a:off x="892969" y="1800199"/>
            <a:ext cx="7379494" cy="2638525"/>
          </a:xfrm>
          <a:prstGeom prst="rect">
            <a:avLst/>
          </a:prstGeom>
        </p:spPr>
      </p:pic>
    </p:spTree>
    <p:extLst>
      <p:ext uri="{BB962C8B-B14F-4D97-AF65-F5344CB8AC3E}">
        <p14:creationId xmlns:p14="http://schemas.microsoft.com/office/powerpoint/2010/main" val="3670645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FA918-72A4-4938-28FB-C5B0CEB878DE}"/>
              </a:ext>
            </a:extLst>
          </p:cNvPr>
          <p:cNvSpPr>
            <a:spLocks noGrp="1"/>
          </p:cNvSpPr>
          <p:nvPr>
            <p:ph type="title"/>
          </p:nvPr>
        </p:nvSpPr>
        <p:spPr/>
        <p:txBody>
          <a:bodyPr/>
          <a:lstStyle/>
          <a:p>
            <a:pPr algn="ctr"/>
            <a:r>
              <a:rPr lang="en-US" b="1" dirty="0"/>
              <a:t>The Beat Goes on</a:t>
            </a:r>
          </a:p>
        </p:txBody>
      </p:sp>
      <p:sp>
        <p:nvSpPr>
          <p:cNvPr id="3" name="Text Placeholder 2">
            <a:extLst>
              <a:ext uri="{FF2B5EF4-FFF2-40B4-BE49-F238E27FC236}">
                <a16:creationId xmlns:a16="http://schemas.microsoft.com/office/drawing/2014/main" id="{6FF5DD81-29C9-A4DC-5000-25DEE2C973FD}"/>
              </a:ext>
            </a:extLst>
          </p:cNvPr>
          <p:cNvSpPr>
            <a:spLocks noGrp="1"/>
          </p:cNvSpPr>
          <p:nvPr>
            <p:ph type="body" idx="1"/>
          </p:nvPr>
        </p:nvSpPr>
        <p:spPr>
          <a:xfrm>
            <a:off x="819150" y="1460897"/>
            <a:ext cx="7505700" cy="2977828"/>
          </a:xfrm>
        </p:spPr>
        <p:txBody>
          <a:bodyPr/>
          <a:lstStyle/>
          <a:p>
            <a:pPr algn="l" fontAlgn="base"/>
            <a:r>
              <a:rPr lang="en-US" b="0" i="0" dirty="0">
                <a:solidFill>
                  <a:srgbClr val="1C1B1C"/>
                </a:solidFill>
                <a:effectLst/>
                <a:latin typeface="lato" panose="020F0502020204030203" pitchFamily="34" charset="0"/>
              </a:rPr>
              <a:t>Currently, Senegalese artists are utilizing hip-hop music to promote peacebuilding since the 2024 elections. They stress the significance of human security and urge the government to prioritize reducing poverty, ensuring civil rights and enhancing food security.</a:t>
            </a:r>
          </a:p>
          <a:p>
            <a:pPr algn="l" fontAlgn="base"/>
            <a:endParaRPr lang="en-US" b="0" i="0" dirty="0">
              <a:solidFill>
                <a:srgbClr val="1C1B1C"/>
              </a:solidFill>
              <a:effectLst/>
              <a:latin typeface="lato" panose="020F0502020204030203" pitchFamily="34" charset="0"/>
            </a:endParaRPr>
          </a:p>
          <a:p>
            <a:pPr algn="l" fontAlgn="base"/>
            <a:r>
              <a:rPr lang="en-US" b="0" i="0" dirty="0">
                <a:solidFill>
                  <a:srgbClr val="1C1B1C"/>
                </a:solidFill>
                <a:effectLst/>
                <a:latin typeface="lato" panose="020F0502020204030203" pitchFamily="34" charset="0"/>
              </a:rPr>
              <a:t>The case of Senegalese hip-hop demonstrates that through the power of music, present-day youths are successfully using their voices to stand up for their rights, pushing their governments to do what is necessary.</a:t>
            </a:r>
          </a:p>
          <a:p>
            <a:pPr algn="l" fontAlgn="base"/>
            <a:endParaRPr lang="en-US" b="0" i="0" dirty="0">
              <a:solidFill>
                <a:srgbClr val="1C1B1C"/>
              </a:solidFill>
              <a:effectLst/>
              <a:latin typeface="lato" panose="020F0502020204030203" pitchFamily="34" charset="0"/>
            </a:endParaRPr>
          </a:p>
          <a:p>
            <a:pPr algn="l" fontAlgn="base"/>
            <a:r>
              <a:rPr lang="en-US" dirty="0">
                <a:solidFill>
                  <a:srgbClr val="1C1B1C"/>
                </a:solidFill>
                <a:latin typeface="lato" panose="020F0502020204030203" pitchFamily="34" charset="0"/>
              </a:rPr>
              <a:t>Women are using hip=hop to speak out about such issues as female genital mutilation and gender inequity. </a:t>
            </a:r>
            <a:endParaRPr lang="en-US" b="0" i="0" dirty="0">
              <a:solidFill>
                <a:srgbClr val="1C1B1C"/>
              </a:solidFill>
              <a:effectLst/>
              <a:latin typeface="lato" panose="020F0502020204030203" pitchFamily="34" charset="0"/>
            </a:endParaRPr>
          </a:p>
          <a:p>
            <a:pPr algn="l" fontAlgn="base"/>
            <a:r>
              <a:rPr lang="en-US" b="0" i="0" dirty="0">
                <a:solidFill>
                  <a:srgbClr val="1C1B1C"/>
                </a:solidFill>
                <a:effectLst/>
                <a:latin typeface="lato" panose="020F0502020204030203" pitchFamily="34" charset="0"/>
                <a:hlinkClick r:id="rId2"/>
              </a:rPr>
              <a:t>https://www.youtube.com/watch?v=qgNswATidEE</a:t>
            </a:r>
            <a:endParaRPr lang="en-US" b="0" i="0" dirty="0">
              <a:solidFill>
                <a:srgbClr val="1C1B1C"/>
              </a:solidFill>
              <a:effectLst/>
              <a:latin typeface="lato" panose="020F0502020204030203" pitchFamily="34" charset="0"/>
            </a:endParaRPr>
          </a:p>
          <a:p>
            <a:pPr algn="l" fontAlgn="base"/>
            <a:endParaRPr lang="en-US" b="0" i="0" dirty="0">
              <a:solidFill>
                <a:srgbClr val="1C1B1C"/>
              </a:solidFill>
              <a:effectLst/>
              <a:latin typeface="lato" panose="020F0502020204030203" pitchFamily="34" charset="0"/>
            </a:endParaRPr>
          </a:p>
          <a:p>
            <a:endParaRPr lang="en-US" dirty="0"/>
          </a:p>
        </p:txBody>
      </p:sp>
      <p:sp>
        <p:nvSpPr>
          <p:cNvPr id="4" name="Slide Number Placeholder 3">
            <a:extLst>
              <a:ext uri="{FF2B5EF4-FFF2-40B4-BE49-F238E27FC236}">
                <a16:creationId xmlns:a16="http://schemas.microsoft.com/office/drawing/2014/main" id="{F0389957-FCE9-3316-B01E-6536917250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3575304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9"/>
          <p:cNvSpPr txBox="1">
            <a:spLocks noGrp="1"/>
          </p:cNvSpPr>
          <p:nvPr>
            <p:ph type="title"/>
          </p:nvPr>
        </p:nvSpPr>
        <p:spPr>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Senegalese Protest Music</a:t>
            </a:r>
            <a:endParaRPr/>
          </a:p>
        </p:txBody>
      </p:sp>
      <p:sp>
        <p:nvSpPr>
          <p:cNvPr id="172" name="Google Shape;172;p19"/>
          <p:cNvSpPr txBox="1">
            <a:spLocks noGrp="1"/>
          </p:cNvSpPr>
          <p:nvPr>
            <p:ph type="body" idx="1"/>
          </p:nvPr>
        </p:nvSpPr>
        <p:spPr>
          <a:xfrm>
            <a:off x="819150" y="1464525"/>
            <a:ext cx="7505700" cy="297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solidFill>
                  <a:srgbClr val="000000"/>
                </a:solidFill>
                <a:latin typeface="Nunito"/>
                <a:ea typeface="Nunito"/>
                <a:cs typeface="Nunito"/>
                <a:sym typeface="Nunito"/>
              </a:rPr>
              <a:t>Senegalese Protest Musicians are rappers with conscious lyrics addressing history, resistance against state institutions, and push for Pan-African solidarity. </a:t>
            </a:r>
            <a:endParaRPr sz="2500">
              <a:solidFill>
                <a:srgbClr val="000000"/>
              </a:solidFill>
              <a:latin typeface="Nunito"/>
              <a:ea typeface="Nunito"/>
              <a:cs typeface="Nunito"/>
              <a:sym typeface="Nunito"/>
            </a:endParaRPr>
          </a:p>
          <a:p>
            <a:pPr marL="0" lvl="0" indent="0" algn="l" rtl="0">
              <a:spcBef>
                <a:spcPts val="0"/>
              </a:spcBef>
              <a:spcAft>
                <a:spcPts val="0"/>
              </a:spcAft>
              <a:buNone/>
            </a:pPr>
            <a:endParaRPr sz="2500">
              <a:solidFill>
                <a:srgbClr val="000000"/>
              </a:solidFill>
              <a:latin typeface="Nunito"/>
              <a:ea typeface="Nunito"/>
              <a:cs typeface="Nunito"/>
              <a:sym typeface="Nunito"/>
            </a:endParaRPr>
          </a:p>
          <a:p>
            <a:pPr marL="0" lvl="0" indent="0" algn="l" rtl="0">
              <a:spcBef>
                <a:spcPts val="0"/>
              </a:spcBef>
              <a:spcAft>
                <a:spcPts val="0"/>
              </a:spcAft>
              <a:buNone/>
            </a:pPr>
            <a:r>
              <a:rPr lang="en" sz="2500" i="1">
                <a:solidFill>
                  <a:srgbClr val="000000"/>
                </a:solidFill>
                <a:latin typeface="Nunito"/>
                <a:ea typeface="Nunito"/>
                <a:cs typeface="Nunito"/>
                <a:sym typeface="Nunito"/>
              </a:rPr>
              <a:t>Protest Artists in West Africa are often referred to as modern-day griots.</a:t>
            </a:r>
            <a:endParaRPr sz="2500" i="1">
              <a:solidFill>
                <a:srgbClr val="000000"/>
              </a:solidFill>
              <a:latin typeface="Nunito"/>
              <a:ea typeface="Nunito"/>
              <a:cs typeface="Nunito"/>
              <a:sym typeface="Nunito"/>
            </a:endParaRPr>
          </a:p>
          <a:p>
            <a:pPr marL="0" lvl="0" indent="0" algn="l" rtl="0">
              <a:spcBef>
                <a:spcPts val="0"/>
              </a:spcBef>
              <a:spcAft>
                <a:spcPts val="1200"/>
              </a:spcAft>
              <a:buNone/>
            </a:pPr>
            <a:endParaRPr/>
          </a:p>
        </p:txBody>
      </p:sp>
      <p:sp>
        <p:nvSpPr>
          <p:cNvPr id="173" name="Google Shape;173;p19"/>
          <p:cNvSpPr txBox="1">
            <a:spLocks noGrp="1"/>
          </p:cNvSpPr>
          <p:nvPr>
            <p:ph type="sldNum" idx="12"/>
          </p:nvPr>
        </p:nvSpPr>
        <p:spPr>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FC5DB3-BEF1-B648-FEC2-6821EA7B205A}"/>
              </a:ext>
            </a:extLst>
          </p:cNvPr>
          <p:cNvPicPr>
            <a:picLocks noChangeAspect="1"/>
          </p:cNvPicPr>
          <p:nvPr/>
        </p:nvPicPr>
        <p:blipFill>
          <a:blip r:embed="rId2"/>
          <a:stretch>
            <a:fillRect/>
          </a:stretch>
        </p:blipFill>
        <p:spPr>
          <a:xfrm>
            <a:off x="92868" y="60723"/>
            <a:ext cx="9079707" cy="4947046"/>
          </a:xfrm>
          <a:prstGeom prst="rect">
            <a:avLst/>
          </a:prstGeom>
        </p:spPr>
      </p:pic>
      <p:sp>
        <p:nvSpPr>
          <p:cNvPr id="3" name="Slide Number Placeholder 2">
            <a:extLst>
              <a:ext uri="{FF2B5EF4-FFF2-40B4-BE49-F238E27FC236}">
                <a16:creationId xmlns:a16="http://schemas.microsoft.com/office/drawing/2014/main" id="{1FB2024A-B9CF-5BA3-D75F-45C5E1BB9C8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205408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FD55511-5652-3370-31C2-CBD0930608A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
        <p:nvSpPr>
          <p:cNvPr id="6" name="TextBox 5">
            <a:extLst>
              <a:ext uri="{FF2B5EF4-FFF2-40B4-BE49-F238E27FC236}">
                <a16:creationId xmlns:a16="http://schemas.microsoft.com/office/drawing/2014/main" id="{E24ED85A-6F71-D786-3996-2AC4D6E12128}"/>
              </a:ext>
            </a:extLst>
          </p:cNvPr>
          <p:cNvSpPr txBox="1"/>
          <p:nvPr/>
        </p:nvSpPr>
        <p:spPr>
          <a:xfrm>
            <a:off x="100013" y="253603"/>
            <a:ext cx="8911828" cy="4524315"/>
          </a:xfrm>
          <a:prstGeom prst="rect">
            <a:avLst/>
          </a:prstGeom>
          <a:noFill/>
        </p:spPr>
        <p:txBody>
          <a:bodyPr wrap="square">
            <a:spAutoFit/>
          </a:bodyPr>
          <a:lstStyle/>
          <a:p>
            <a:pPr algn="l"/>
            <a:r>
              <a:rPr lang="en-US" sz="1600" b="0" i="0" dirty="0">
                <a:effectLst/>
                <a:latin typeface="__Source_Sans_3_fd76fa"/>
              </a:rPr>
              <a:t>“At first, in the late ’80s, early ’90s, you had, for instance, hip-hop music that tends to focus more on love, you know, ego-tripping,” he added.   One example is the group Positive Black Soul (PBS), the first Senegalese hip-hop group to get international attention. </a:t>
            </a:r>
          </a:p>
          <a:p>
            <a:pPr algn="l"/>
            <a:endParaRPr lang="en-US" sz="1600" b="0" i="0" dirty="0">
              <a:effectLst/>
              <a:latin typeface="__Source_Sans_3_fd76fa"/>
            </a:endParaRPr>
          </a:p>
          <a:p>
            <a:pPr algn="l"/>
            <a:r>
              <a:rPr lang="en-US" sz="1600" b="0" i="0" dirty="0">
                <a:effectLst/>
                <a:latin typeface="__Source_Sans_3_fd76fa"/>
              </a:rPr>
              <a:t>In the early days, Senegalese artists rapped mostly in French. But when they started switching to Wolof — the most common local language in Senegal — more people started listening and using it to tell their own tales, Ndiaye said.</a:t>
            </a:r>
          </a:p>
          <a:p>
            <a:pPr algn="l"/>
            <a:endParaRPr lang="en-US" sz="1600" b="0" i="0" dirty="0">
              <a:effectLst/>
              <a:latin typeface="__Source_Sans_3_fd76fa"/>
            </a:endParaRPr>
          </a:p>
          <a:p>
            <a:pPr algn="l"/>
            <a:r>
              <a:rPr lang="en-US" sz="1600" b="0" i="0" dirty="0">
                <a:effectLst/>
                <a:latin typeface="__Source_Sans_3_fd76fa"/>
              </a:rPr>
              <a:t>“The politically engaged hip-hop started when youth from working class neighborhoods made hip-hop also a way of expressing discontent, but also criticizing the regime that was in place, the socialist regime. </a:t>
            </a:r>
          </a:p>
          <a:p>
            <a:pPr algn="l"/>
            <a:r>
              <a:rPr lang="en-US" sz="1600" b="0" i="0" dirty="0">
                <a:effectLst/>
                <a:latin typeface="__Source_Sans_3_fd76fa"/>
              </a:rPr>
              <a:t>That was the ruling party in Senegal since they got their independence from France in the 1960s, until the year 2000. During this period, several hip-hop artists got censored, arrested and even beaten up for speaking out against authorities. </a:t>
            </a:r>
          </a:p>
          <a:p>
            <a:pPr algn="l"/>
            <a:endParaRPr lang="en-US" sz="1600" b="0" i="0" dirty="0">
              <a:effectLst/>
              <a:latin typeface="__Source_Sans_3_fd76fa"/>
            </a:endParaRPr>
          </a:p>
          <a:p>
            <a:pPr algn="l"/>
            <a:r>
              <a:rPr lang="en-US" sz="1600" b="0" i="0" dirty="0">
                <a:effectLst/>
                <a:latin typeface="__Source_Sans_3_fd76fa"/>
              </a:rPr>
              <a:t>But that didn’t prevent Senegalese rappers from engaging in political critique. </a:t>
            </a:r>
          </a:p>
          <a:p>
            <a:pPr algn="l"/>
            <a:r>
              <a:rPr lang="en-US" sz="1600" b="0" i="0" dirty="0">
                <a:effectLst/>
                <a:latin typeface="__Source_Sans_3_fd76fa"/>
              </a:rPr>
              <a:t>Back in 2011, there was an anti-government movement called the </a:t>
            </a:r>
            <a:r>
              <a:rPr lang="en-US" sz="1600" b="0" i="1" dirty="0" err="1">
                <a:effectLst/>
                <a:latin typeface="__Source_Sans_3_fd76fa"/>
              </a:rPr>
              <a:t>Y’en</a:t>
            </a:r>
            <a:r>
              <a:rPr lang="en-US" sz="1600" b="0" i="1" dirty="0">
                <a:effectLst/>
                <a:latin typeface="__Source_Sans_3_fd76fa"/>
              </a:rPr>
              <a:t> a Marre</a:t>
            </a:r>
            <a:r>
              <a:rPr lang="en-US" sz="1600" b="0" i="0" dirty="0">
                <a:effectLst/>
                <a:latin typeface="__Source_Sans_3_fd76fa"/>
              </a:rPr>
              <a:t>, or “I’m Fed Up,” that was led by rappers and journalists to encourage young people to vote. </a:t>
            </a:r>
          </a:p>
          <a:p>
            <a:pPr algn="l"/>
            <a:r>
              <a:rPr lang="en-US" sz="1600" b="0" i="0" dirty="0">
                <a:effectLst/>
                <a:latin typeface="__Source_Sans_3_fd76fa"/>
              </a:rPr>
              <a:t>It was during that time when rappers </a:t>
            </a:r>
            <a:r>
              <a:rPr lang="en-US" sz="1600" b="0" i="0" dirty="0" err="1">
                <a:effectLst/>
                <a:latin typeface="__Source_Sans_3_fd76fa"/>
              </a:rPr>
              <a:t>Xuman</a:t>
            </a:r>
            <a:r>
              <a:rPr lang="en-US" sz="1600" b="0" i="0" dirty="0">
                <a:effectLst/>
                <a:latin typeface="__Source_Sans_3_fd76fa"/>
              </a:rPr>
              <a:t> and </a:t>
            </a:r>
            <a:r>
              <a:rPr lang="en-US" sz="1600" b="0" i="0" dirty="0" err="1">
                <a:effectLst/>
                <a:latin typeface="__Source_Sans_3_fd76fa"/>
              </a:rPr>
              <a:t>Keyti</a:t>
            </a:r>
            <a:r>
              <a:rPr lang="en-US" sz="1600" b="0" i="0" dirty="0">
                <a:effectLst/>
                <a:latin typeface="__Source_Sans_3_fd76fa"/>
              </a:rPr>
              <a:t> came up with the idea of rapping the news.</a:t>
            </a:r>
          </a:p>
        </p:txBody>
      </p:sp>
    </p:spTree>
    <p:extLst>
      <p:ext uri="{BB962C8B-B14F-4D97-AF65-F5344CB8AC3E}">
        <p14:creationId xmlns:p14="http://schemas.microsoft.com/office/powerpoint/2010/main" val="1441708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8FBAF06-6B2C-B0A1-EC0C-C03A131BE2E2}"/>
              </a:ext>
            </a:extLst>
          </p:cNvPr>
          <p:cNvPicPr>
            <a:picLocks noChangeAspect="1"/>
          </p:cNvPicPr>
          <p:nvPr/>
        </p:nvPicPr>
        <p:blipFill>
          <a:blip r:embed="rId2"/>
          <a:stretch>
            <a:fillRect/>
          </a:stretch>
        </p:blipFill>
        <p:spPr>
          <a:xfrm>
            <a:off x="0" y="0"/>
            <a:ext cx="9219009" cy="5195898"/>
          </a:xfrm>
          <a:prstGeom prst="rect">
            <a:avLst/>
          </a:prstGeom>
        </p:spPr>
      </p:pic>
      <p:sp>
        <p:nvSpPr>
          <p:cNvPr id="3" name="Slide Number Placeholder 2">
            <a:extLst>
              <a:ext uri="{FF2B5EF4-FFF2-40B4-BE49-F238E27FC236}">
                <a16:creationId xmlns:a16="http://schemas.microsoft.com/office/drawing/2014/main" id="{30840C31-53D3-BDEC-8F77-E9DFA66CBC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544173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E52BC90-C62E-77C1-192A-FA8AC0F7D309}"/>
              </a:ext>
            </a:extLst>
          </p:cNvPr>
          <p:cNvSpPr>
            <a:spLocks noGrp="1"/>
          </p:cNvSpPr>
          <p:nvPr>
            <p:ph type="title"/>
          </p:nvPr>
        </p:nvSpPr>
        <p:spPr>
          <a:xfrm>
            <a:off x="819150" y="845600"/>
            <a:ext cx="7505700" cy="418844"/>
          </a:xfrm>
        </p:spPr>
        <p:txBody>
          <a:bodyPr>
            <a:normAutofit fontScale="90000"/>
          </a:bodyPr>
          <a:lstStyle/>
          <a:p>
            <a:pPr algn="ctr"/>
            <a:r>
              <a:rPr lang="en-US" sz="2200" b="1" i="0" cap="all" dirty="0">
                <a:effectLst/>
                <a:latin typeface="news cycle"/>
              </a:rPr>
              <a:t>Hip-Hop Music Is Helping Youth in Senegal Fight Poverty</a:t>
            </a:r>
            <a:br>
              <a:rPr lang="en-US" b="0" i="0" cap="all" dirty="0">
                <a:effectLst/>
                <a:latin typeface="news cycle"/>
              </a:rPr>
            </a:br>
            <a:endParaRPr lang="en-US" dirty="0"/>
          </a:p>
        </p:txBody>
      </p:sp>
      <p:pic>
        <p:nvPicPr>
          <p:cNvPr id="7" name="Picture 6">
            <a:extLst>
              <a:ext uri="{FF2B5EF4-FFF2-40B4-BE49-F238E27FC236}">
                <a16:creationId xmlns:a16="http://schemas.microsoft.com/office/drawing/2014/main" id="{68AA5F53-797F-CFEF-7543-2F3195A4DAFB}"/>
              </a:ext>
            </a:extLst>
          </p:cNvPr>
          <p:cNvPicPr>
            <a:picLocks noChangeAspect="1"/>
          </p:cNvPicPr>
          <p:nvPr/>
        </p:nvPicPr>
        <p:blipFill>
          <a:blip r:embed="rId2"/>
          <a:stretch>
            <a:fillRect/>
          </a:stretch>
        </p:blipFill>
        <p:spPr>
          <a:xfrm>
            <a:off x="775098" y="1928812"/>
            <a:ext cx="2636043" cy="2509913"/>
          </a:xfrm>
          <a:prstGeom prst="rect">
            <a:avLst/>
          </a:prstGeom>
        </p:spPr>
      </p:pic>
      <p:sp>
        <p:nvSpPr>
          <p:cNvPr id="5" name="Text Placeholder 4">
            <a:extLst>
              <a:ext uri="{FF2B5EF4-FFF2-40B4-BE49-F238E27FC236}">
                <a16:creationId xmlns:a16="http://schemas.microsoft.com/office/drawing/2014/main" id="{F57E45D9-E878-AF7D-3D15-043A9DD5F999}"/>
              </a:ext>
            </a:extLst>
          </p:cNvPr>
          <p:cNvSpPr>
            <a:spLocks noGrp="1"/>
          </p:cNvSpPr>
          <p:nvPr>
            <p:ph type="body" idx="1"/>
          </p:nvPr>
        </p:nvSpPr>
        <p:spPr>
          <a:xfrm>
            <a:off x="750094" y="1990725"/>
            <a:ext cx="2500312" cy="2448000"/>
          </a:xfrm>
        </p:spPr>
        <p:txBody>
          <a:bodyPr/>
          <a:lstStyle/>
          <a:p>
            <a:endParaRPr lang="en-US" dirty="0"/>
          </a:p>
        </p:txBody>
      </p:sp>
      <p:sp>
        <p:nvSpPr>
          <p:cNvPr id="6" name="Text Placeholder 5">
            <a:extLst>
              <a:ext uri="{FF2B5EF4-FFF2-40B4-BE49-F238E27FC236}">
                <a16:creationId xmlns:a16="http://schemas.microsoft.com/office/drawing/2014/main" id="{A132EF12-1CA8-9FA7-0EE2-6B610A4C53C6}"/>
              </a:ext>
            </a:extLst>
          </p:cNvPr>
          <p:cNvSpPr>
            <a:spLocks noGrp="1"/>
          </p:cNvSpPr>
          <p:nvPr>
            <p:ph type="body" idx="2"/>
          </p:nvPr>
        </p:nvSpPr>
        <p:spPr>
          <a:xfrm>
            <a:off x="3480196" y="1264444"/>
            <a:ext cx="5256610" cy="3672824"/>
          </a:xfrm>
        </p:spPr>
        <p:txBody>
          <a:bodyPr>
            <a:noAutofit/>
          </a:bodyPr>
          <a:lstStyle/>
          <a:p>
            <a:r>
              <a:rPr lang="en-US" sz="2000" dirty="0"/>
              <a:t>Senegal is located on the West coast of Africa and has a population of more than 16 million people, according to the World Bank. In recent years, Senegal has been recognized as one of the most stable West African countries and has witnessed a reduction in its poverty rate, which dropped by roughly 5% between 2011 and 2018. Still, more than half of Senegal’s population is now living below the poverty line, and the country scored low in the UN 2022 Human Development Index, ranking 169 out of 193 countries</a:t>
            </a:r>
            <a:r>
              <a:rPr lang="en-US" sz="1800" dirty="0"/>
              <a:t>. </a:t>
            </a:r>
          </a:p>
        </p:txBody>
      </p:sp>
      <p:sp>
        <p:nvSpPr>
          <p:cNvPr id="3" name="Slide Number Placeholder 2">
            <a:extLst>
              <a:ext uri="{FF2B5EF4-FFF2-40B4-BE49-F238E27FC236}">
                <a16:creationId xmlns:a16="http://schemas.microsoft.com/office/drawing/2014/main" id="{4184BDE2-8695-B840-1732-C835BEFF5EC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Tree>
    <p:extLst>
      <p:ext uri="{BB962C8B-B14F-4D97-AF65-F5344CB8AC3E}">
        <p14:creationId xmlns:p14="http://schemas.microsoft.com/office/powerpoint/2010/main" val="1128416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8D369-772C-0990-DB27-B1E9BA74997A}"/>
              </a:ext>
            </a:extLst>
          </p:cNvPr>
          <p:cNvSpPr>
            <a:spLocks noGrp="1"/>
          </p:cNvSpPr>
          <p:nvPr>
            <p:ph type="title"/>
          </p:nvPr>
        </p:nvSpPr>
        <p:spPr/>
        <p:txBody>
          <a:bodyPr/>
          <a:lstStyle/>
          <a:p>
            <a:endParaRPr lang="en-US"/>
          </a:p>
        </p:txBody>
      </p:sp>
      <p:sp>
        <p:nvSpPr>
          <p:cNvPr id="3" name="Slide Number Placeholder 2">
            <a:extLst>
              <a:ext uri="{FF2B5EF4-FFF2-40B4-BE49-F238E27FC236}">
                <a16:creationId xmlns:a16="http://schemas.microsoft.com/office/drawing/2014/main" id="{13230F78-8A78-F874-A5E3-DF5DE8DA9D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4" name="Picture 3">
            <a:extLst>
              <a:ext uri="{FF2B5EF4-FFF2-40B4-BE49-F238E27FC236}">
                <a16:creationId xmlns:a16="http://schemas.microsoft.com/office/drawing/2014/main" id="{3508D4F6-5080-8DC8-A7BD-C457E319A397}"/>
              </a:ext>
            </a:extLst>
          </p:cNvPr>
          <p:cNvPicPr>
            <a:picLocks noChangeAspect="1"/>
          </p:cNvPicPr>
          <p:nvPr/>
        </p:nvPicPr>
        <p:blipFill>
          <a:blip r:embed="rId2"/>
          <a:stretch>
            <a:fillRect/>
          </a:stretch>
        </p:blipFill>
        <p:spPr>
          <a:xfrm>
            <a:off x="42863" y="-39292"/>
            <a:ext cx="9065418" cy="5182791"/>
          </a:xfrm>
          <a:prstGeom prst="rect">
            <a:avLst/>
          </a:prstGeom>
        </p:spPr>
      </p:pic>
    </p:spTree>
    <p:extLst>
      <p:ext uri="{BB962C8B-B14F-4D97-AF65-F5344CB8AC3E}">
        <p14:creationId xmlns:p14="http://schemas.microsoft.com/office/powerpoint/2010/main" val="4045833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5F0C1F9-E30A-E823-E1AC-27D298200C8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4" name="Picture 3">
            <a:extLst>
              <a:ext uri="{FF2B5EF4-FFF2-40B4-BE49-F238E27FC236}">
                <a16:creationId xmlns:a16="http://schemas.microsoft.com/office/drawing/2014/main" id="{1A4ABF8D-A7FE-15D3-6CAA-377A41B52A41}"/>
              </a:ext>
            </a:extLst>
          </p:cNvPr>
          <p:cNvPicPr>
            <a:picLocks noChangeAspect="1"/>
          </p:cNvPicPr>
          <p:nvPr/>
        </p:nvPicPr>
        <p:blipFill>
          <a:blip r:embed="rId2"/>
          <a:stretch>
            <a:fillRect/>
          </a:stretch>
        </p:blipFill>
        <p:spPr>
          <a:xfrm>
            <a:off x="135731" y="-25002"/>
            <a:ext cx="8940403" cy="5079206"/>
          </a:xfrm>
          <a:prstGeom prst="rect">
            <a:avLst/>
          </a:prstGeom>
        </p:spPr>
      </p:pic>
    </p:spTree>
    <p:extLst>
      <p:ext uri="{BB962C8B-B14F-4D97-AF65-F5344CB8AC3E}">
        <p14:creationId xmlns:p14="http://schemas.microsoft.com/office/powerpoint/2010/main" val="2503346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91E05FE-B168-C576-8D75-7796133C8ED6}"/>
              </a:ext>
            </a:extLst>
          </p:cNvPr>
          <p:cNvPicPr>
            <a:picLocks noChangeAspect="1"/>
          </p:cNvPicPr>
          <p:nvPr/>
        </p:nvPicPr>
        <p:blipFill>
          <a:blip r:embed="rId2"/>
          <a:srcRect/>
          <a:stretch/>
        </p:blipFill>
        <p:spPr>
          <a:xfrm>
            <a:off x="20" y="10"/>
            <a:ext cx="9143980" cy="5143490"/>
          </a:xfrm>
          <a:prstGeom prst="rect">
            <a:avLst/>
          </a:prstGeom>
        </p:spPr>
      </p:pic>
      <p:sp>
        <p:nvSpPr>
          <p:cNvPr id="3" name="Slide Number Placeholder 2">
            <a:extLst>
              <a:ext uri="{FF2B5EF4-FFF2-40B4-BE49-F238E27FC236}">
                <a16:creationId xmlns:a16="http://schemas.microsoft.com/office/drawing/2014/main" id="{4F0BEF52-F004-60B0-0A5C-610AB1B8752B}"/>
              </a:ext>
            </a:extLst>
          </p:cNvPr>
          <p:cNvSpPr>
            <a:spLocks noGrp="1"/>
          </p:cNvSpPr>
          <p:nvPr>
            <p:ph type="sldNum" sz="quarter" idx="12"/>
          </p:nvPr>
        </p:nvSpPr>
        <p:spPr>
          <a:xfrm>
            <a:off x="6997147" y="4667871"/>
            <a:ext cx="1279663" cy="273843"/>
          </a:xfrm>
        </p:spPr>
        <p:txBody>
          <a:bodyPr>
            <a:normAutofit/>
          </a:bodyPr>
          <a:lstStyle/>
          <a:p>
            <a:pPr marL="0" lvl="0" indent="0" rtl="0">
              <a:spcBef>
                <a:spcPts val="0"/>
              </a:spcBef>
              <a:spcAft>
                <a:spcPts val="600"/>
              </a:spcAft>
              <a:buNone/>
            </a:pPr>
            <a:fld id="{00000000-1234-1234-1234-123412341234}" type="slidenum">
              <a:rPr lang="en">
                <a:solidFill>
                  <a:srgbClr val="FFFFFF"/>
                </a:solidFill>
              </a:rPr>
              <a:pPr marL="0" lvl="0" indent="0" rtl="0">
                <a:spcBef>
                  <a:spcPts val="0"/>
                </a:spcBef>
                <a:spcAft>
                  <a:spcPts val="600"/>
                </a:spcAft>
                <a:buNone/>
              </a:pPr>
              <a:t>9</a:t>
            </a:fld>
            <a:endParaRPr lang="en">
              <a:solidFill>
                <a:srgbClr val="FFFFFF"/>
              </a:solidFill>
            </a:endParaRPr>
          </a:p>
        </p:txBody>
      </p:sp>
      <p:sp>
        <p:nvSpPr>
          <p:cNvPr id="20" name="Rectangle 19">
            <a:extLst>
              <a:ext uri="{FF2B5EF4-FFF2-40B4-BE49-F238E27FC236}">
                <a16:creationId xmlns:a16="http://schemas.microsoft.com/office/drawing/2014/main" id="{F557AC3B-63D5-4181-AD35-0D051F7C82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3355" y="182880"/>
            <a:ext cx="8793480" cy="4783454"/>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51030246"/>
      </p:ext>
    </p:extLst>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ACC63D00-1EE0-4159-BF5A-6FF02000B71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TM03457444[[fn=Basis]]</Template>
  <TotalTime>243</TotalTime>
  <Words>799</Words>
  <Application>Microsoft Office PowerPoint</Application>
  <PresentationFormat>On-screen Show (16:9)</PresentationFormat>
  <Paragraphs>48</Paragraphs>
  <Slides>18</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Calibri</vt:lpstr>
      <vt:lpstr>Arial</vt:lpstr>
      <vt:lpstr>__Source_Sans_3_fd76fa</vt:lpstr>
      <vt:lpstr>lato</vt:lpstr>
      <vt:lpstr>Corbel</vt:lpstr>
      <vt:lpstr>Roboto</vt:lpstr>
      <vt:lpstr>Poppins</vt:lpstr>
      <vt:lpstr>Georgia</vt:lpstr>
      <vt:lpstr>Nunito</vt:lpstr>
      <vt:lpstr>news cycle</vt:lpstr>
      <vt:lpstr>Basis</vt:lpstr>
      <vt:lpstr>Senegalese Protest Music and Hip-Hop</vt:lpstr>
      <vt:lpstr>Senegalese Protest Music</vt:lpstr>
      <vt:lpstr>PowerPoint Presentation</vt:lpstr>
      <vt:lpstr>PowerPoint Presentation</vt:lpstr>
      <vt:lpstr>PowerPoint Presentation</vt:lpstr>
      <vt:lpstr>Hip-Hop Music Is Helping Youth in Senegal Fight Poverty </vt:lpstr>
      <vt:lpstr>PowerPoint Presentation</vt:lpstr>
      <vt:lpstr>PowerPoint Presentation</vt:lpstr>
      <vt:lpstr>PowerPoint Presentation</vt:lpstr>
      <vt:lpstr>PowerPoint Presentation</vt:lpstr>
      <vt:lpstr>PowerPoint Presentation</vt:lpstr>
      <vt:lpstr>Girls in Senegal use hip hop to push for political change </vt:lpstr>
      <vt:lpstr>Senegal Rappers – Between Islamic Religion and Social Awareness </vt:lpstr>
      <vt:lpstr>PowerPoint Presentation</vt:lpstr>
      <vt:lpstr>PowerPoint Presentation</vt:lpstr>
      <vt:lpstr>PowerPoint Presentation</vt:lpstr>
      <vt:lpstr>Malal Almamy Talla alias "Fou Malade" has become a member of the Economic, Social and Environmental Council since the 2024 election. </vt:lpstr>
      <vt:lpstr>The Beat Goes 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Ima Hicks</dc:creator>
  <cp:lastModifiedBy>Ima Hicks</cp:lastModifiedBy>
  <cp:revision>12</cp:revision>
  <dcterms:modified xsi:type="dcterms:W3CDTF">2025-03-09T16:16:07Z</dcterms:modified>
</cp:coreProperties>
</file>