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67" r:id="rId2"/>
    <p:sldId id="278" r:id="rId3"/>
    <p:sldId id="260" r:id="rId4"/>
    <p:sldId id="261" r:id="rId5"/>
    <p:sldId id="263" r:id="rId6"/>
    <p:sldId id="264" r:id="rId7"/>
    <p:sldId id="269" r:id="rId8"/>
    <p:sldId id="281" r:id="rId9"/>
    <p:sldId id="270" r:id="rId10"/>
    <p:sldId id="276" r:id="rId11"/>
    <p:sldId id="277" r:id="rId12"/>
    <p:sldId id="256" r:id="rId13"/>
    <p:sldId id="271" r:id="rId14"/>
    <p:sldId id="279" r:id="rId15"/>
    <p:sldId id="272" r:id="rId16"/>
    <p:sldId id="273" r:id="rId17"/>
    <p:sldId id="280" r:id="rId18"/>
    <p:sldId id="258" r:id="rId1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14" autoAdjust="0"/>
  </p:normalViewPr>
  <p:slideViewPr>
    <p:cSldViewPr>
      <p:cViewPr varScale="1">
        <p:scale>
          <a:sx n="65" d="100"/>
          <a:sy n="65" d="100"/>
        </p:scale>
        <p:origin x="1958"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A2835F2-C6B2-4D4B-A5B6-9067B89A5CA2}" type="datetimeFigureOut">
              <a:rPr lang="en-US" smtClean="0"/>
              <a:t>3/9/2025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F799BF5-002F-4B29-8FC5-9806B733FC5E}" type="slidenum">
              <a:rPr lang="en-US" smtClean="0"/>
              <a:t>‹#›</a:t>
            </a:fld>
            <a:endParaRPr lang="en-US"/>
          </a:p>
        </p:txBody>
      </p:sp>
    </p:spTree>
    <p:extLst>
      <p:ext uri="{BB962C8B-B14F-4D97-AF65-F5344CB8AC3E}">
        <p14:creationId xmlns:p14="http://schemas.microsoft.com/office/powerpoint/2010/main" val="209677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Ancient_Egypt" TargetMode="External"/><Relationship Id="rId3" Type="http://schemas.openxmlformats.org/officeDocument/2006/relationships/hyperlink" Target="http://en.wikipedia.org/wiki/Wolof_language" TargetMode="External"/><Relationship Id="rId7" Type="http://schemas.openxmlformats.org/officeDocument/2006/relationships/hyperlink" Target="http://en.wikipedia.org/wiki/Wikipedia:Avoid_weasel_word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Mali" TargetMode="External"/><Relationship Id="rId5" Type="http://schemas.openxmlformats.org/officeDocument/2006/relationships/hyperlink" Target="http://en.wikipedia.org/wiki/West_Africa" TargetMode="External"/><Relationship Id="rId4" Type="http://schemas.openxmlformats.org/officeDocument/2006/relationships/hyperlink" Target="http://en.wikipedia.org/wiki/Instrument_(music)" TargetMode="External"/><Relationship Id="rId9" Type="http://schemas.openxmlformats.org/officeDocument/2006/relationships/hyperlink" Target="http://en.wikipedia.org/wiki/Banjo"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Kaffrine_Region" TargetMode="External"/><Relationship Id="rId13" Type="http://schemas.openxmlformats.org/officeDocument/2006/relationships/hyperlink" Target="http://en.wikipedia.org/wiki/Matam_Region" TargetMode="External"/><Relationship Id="rId18" Type="http://schemas.openxmlformats.org/officeDocument/2006/relationships/hyperlink" Target="http://en.wikipedia.org/wiki/Ziguinchor_Region" TargetMode="External"/><Relationship Id="rId3" Type="http://schemas.openxmlformats.org/officeDocument/2006/relationships/hyperlink" Target="http://en.wikipedia.org/wiki/Senegal" TargetMode="External"/><Relationship Id="rId7" Type="http://schemas.openxmlformats.org/officeDocument/2006/relationships/hyperlink" Target="http://en.wikipedia.org/wiki/Fatick_Region" TargetMode="External"/><Relationship Id="rId12" Type="http://schemas.openxmlformats.org/officeDocument/2006/relationships/hyperlink" Target="http://en.wikipedia.org/wiki/Louga_Region" TargetMode="External"/><Relationship Id="rId17" Type="http://schemas.openxmlformats.org/officeDocument/2006/relationships/hyperlink" Target="http://en.wikipedia.org/wiki/Thi%C3%A8s_Region" TargetMode="External"/><Relationship Id="rId2" Type="http://schemas.openxmlformats.org/officeDocument/2006/relationships/slide" Target="../slides/slide4.xml"/><Relationship Id="rId16" Type="http://schemas.openxmlformats.org/officeDocument/2006/relationships/hyperlink" Target="http://en.wikipedia.org/wiki/Tambacounda_Region" TargetMode="External"/><Relationship Id="rId1" Type="http://schemas.openxmlformats.org/officeDocument/2006/relationships/notesMaster" Target="../notesMasters/notesMaster1.xml"/><Relationship Id="rId6" Type="http://schemas.openxmlformats.org/officeDocument/2006/relationships/hyperlink" Target="http://en.wikipedia.org/wiki/Diourbel_Region" TargetMode="External"/><Relationship Id="rId11" Type="http://schemas.openxmlformats.org/officeDocument/2006/relationships/hyperlink" Target="http://en.wikipedia.org/wiki/Kolda_Region" TargetMode="External"/><Relationship Id="rId5" Type="http://schemas.openxmlformats.org/officeDocument/2006/relationships/hyperlink" Target="http://en.wikipedia.org/wiki/Dakar_Region" TargetMode="External"/><Relationship Id="rId15" Type="http://schemas.openxmlformats.org/officeDocument/2006/relationships/hyperlink" Target="http://en.wikipedia.org/wiki/S%C3%A9dhiou_Region" TargetMode="External"/><Relationship Id="rId10" Type="http://schemas.openxmlformats.org/officeDocument/2006/relationships/hyperlink" Target="http://en.wikipedia.org/wiki/K%C3%A9dougou_Region" TargetMode="External"/><Relationship Id="rId4" Type="http://schemas.openxmlformats.org/officeDocument/2006/relationships/hyperlink" Target="http://en.wikipedia.org/w/index.php?title=Regional_Council_(Senegal)&amp;action=edit&amp;redlink=1" TargetMode="External"/><Relationship Id="rId9" Type="http://schemas.openxmlformats.org/officeDocument/2006/relationships/hyperlink" Target="http://en.wikipedia.org/wiki/Kaolack_Region" TargetMode="External"/><Relationship Id="rId14" Type="http://schemas.openxmlformats.org/officeDocument/2006/relationships/hyperlink" Target="http://en.wikipedia.org/wiki/Saint-Louis_Reg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slam_in_Seneg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p>
          <a:p>
            <a:r>
              <a:rPr lang="en-US" dirty="0"/>
              <a:t>Play the rhythm of the first two measures of the song on the hand drum. Repeat until</a:t>
            </a:r>
            <a:r>
              <a:rPr lang="en-US" baseline="0" dirty="0"/>
              <a:t> all students are seated.  Encourage students to move, clap or pat along with the drum.  SAY  The sound of the drum really makes you want to dance, doesn’t it?  </a:t>
            </a:r>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1</a:t>
            </a:fld>
            <a:endParaRPr lang="en-US"/>
          </a:p>
        </p:txBody>
      </p:sp>
    </p:spTree>
    <p:extLst>
      <p:ext uri="{BB962C8B-B14F-4D97-AF65-F5344CB8AC3E}">
        <p14:creationId xmlns:p14="http://schemas.microsoft.com/office/powerpoint/2010/main" val="199601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Tama (talking drum) The </a:t>
            </a:r>
            <a:r>
              <a:rPr lang="en-US" b="1" dirty="0"/>
              <a:t>talking drum</a:t>
            </a:r>
            <a:r>
              <a:rPr lang="en-US" dirty="0"/>
              <a:t> is an hourglass-shaped drum from West Africa, whose pitch can be regulated to mimic the tone and prosody of human speech. Its body is covered by two skins which are connected by leather strings, which allow the player to tweak its pitch by pressing the drum between his arm and body. A skilled player is able to play whole melodies and phrases. Other speech-mimicking drums of conical or tubular construction exist around Africa, but they are generally known by their particular names instead of the term "talking drum". Examples include the Akan </a:t>
            </a:r>
            <a:r>
              <a:rPr lang="en-US" i="1" dirty="0" err="1"/>
              <a:t>Fontomfrom</a:t>
            </a:r>
            <a:r>
              <a:rPr lang="en-US" dirty="0"/>
              <a:t> and the Bantu </a:t>
            </a:r>
            <a:r>
              <a:rPr lang="en-US" i="1" dirty="0" err="1"/>
              <a:t>Ngoma</a:t>
            </a:r>
            <a:r>
              <a:rPr lang="en-US" dirty="0"/>
              <a:t>.</a:t>
            </a:r>
          </a:p>
          <a:p>
            <a:pPr defTabSz="929305">
              <a:defRPr/>
            </a:pPr>
            <a:endParaRPr lang="en-US" dirty="0"/>
          </a:p>
          <a:p>
            <a:pPr defTabSz="929305">
              <a:defRPr/>
            </a:pPr>
            <a:r>
              <a:rPr lang="en-US" dirty="0"/>
              <a:t>https://www.youtube.com/watch?v=nnNvZWmsnTg</a:t>
            </a:r>
          </a:p>
          <a:p>
            <a:pPr defTabSz="929305">
              <a:defRPr/>
            </a:pPr>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10</a:t>
            </a:fld>
            <a:endParaRPr lang="en-US"/>
          </a:p>
        </p:txBody>
      </p:sp>
    </p:spTree>
    <p:extLst>
      <p:ext uri="{BB962C8B-B14F-4D97-AF65-F5344CB8AC3E}">
        <p14:creationId xmlns:p14="http://schemas.microsoft.com/office/powerpoint/2010/main" val="266935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Djembe (large goblet shaped drum)</a:t>
            </a:r>
          </a:p>
          <a:p>
            <a:pPr defTabSz="929305">
              <a:defRPr/>
            </a:pPr>
            <a:endParaRPr lang="en-US" dirty="0"/>
          </a:p>
          <a:p>
            <a:pPr defTabSz="929305">
              <a:defRPr/>
            </a:pPr>
            <a:r>
              <a:rPr lang="en-US" dirty="0"/>
              <a:t>Djembe orchestra</a:t>
            </a:r>
          </a:p>
          <a:p>
            <a:pPr defTabSz="929305">
              <a:defRPr/>
            </a:pPr>
            <a:r>
              <a:rPr lang="en-US" dirty="0"/>
              <a:t>https://www.youtube.com/watch?v=WbVcLZRbGfA</a:t>
            </a:r>
          </a:p>
          <a:p>
            <a:endParaRPr lang="en-US" dirty="0"/>
          </a:p>
          <a:p>
            <a:r>
              <a:rPr lang="en-US" dirty="0"/>
              <a:t>How they make djembe’s VERY COOL</a:t>
            </a:r>
          </a:p>
          <a:p>
            <a:r>
              <a:rPr lang="en-US" dirty="0"/>
              <a:t>https://www.youtube.com/watch?v=aLeede5z1vQ</a:t>
            </a:r>
          </a:p>
        </p:txBody>
      </p:sp>
      <p:sp>
        <p:nvSpPr>
          <p:cNvPr id="4" name="Slide Number Placeholder 3"/>
          <p:cNvSpPr>
            <a:spLocks noGrp="1"/>
          </p:cNvSpPr>
          <p:nvPr>
            <p:ph type="sldNum" sz="quarter" idx="10"/>
          </p:nvPr>
        </p:nvSpPr>
        <p:spPr/>
        <p:txBody>
          <a:bodyPr/>
          <a:lstStyle/>
          <a:p>
            <a:fld id="{1F799BF5-002F-4B29-8FC5-9806B733FC5E}" type="slidenum">
              <a:rPr lang="en-US" smtClean="0"/>
              <a:t>11</a:t>
            </a:fld>
            <a:endParaRPr lang="en-US"/>
          </a:p>
        </p:txBody>
      </p:sp>
    </p:spTree>
    <p:extLst>
      <p:ext uri="{BB962C8B-B14F-4D97-AF65-F5344CB8AC3E}">
        <p14:creationId xmlns:p14="http://schemas.microsoft.com/office/powerpoint/2010/main" val="227819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doudou</a:t>
            </a:r>
            <a:r>
              <a:rPr lang="en-US" dirty="0"/>
              <a:t> </a:t>
            </a:r>
            <a:r>
              <a:rPr lang="en-US" dirty="0" err="1"/>
              <a:t>n'diaye</a:t>
            </a:r>
            <a:r>
              <a:rPr lang="en-US" dirty="0"/>
              <a:t> rose – rose rhythm</a:t>
            </a:r>
          </a:p>
          <a:p>
            <a:r>
              <a:rPr lang="en-US" dirty="0"/>
              <a:t>https://www.youtube.com/watch?v=TlG3xLIPX7c</a:t>
            </a:r>
          </a:p>
        </p:txBody>
      </p:sp>
      <p:sp>
        <p:nvSpPr>
          <p:cNvPr id="4" name="Slide Number Placeholder 3"/>
          <p:cNvSpPr>
            <a:spLocks noGrp="1"/>
          </p:cNvSpPr>
          <p:nvPr>
            <p:ph type="sldNum" sz="quarter" idx="10"/>
          </p:nvPr>
        </p:nvSpPr>
        <p:spPr/>
        <p:txBody>
          <a:bodyPr/>
          <a:lstStyle/>
          <a:p>
            <a:fld id="{1F799BF5-002F-4B29-8FC5-9806B733FC5E}" type="slidenum">
              <a:rPr lang="en-US" smtClean="0"/>
              <a:t>12</a:t>
            </a:fld>
            <a:endParaRPr lang="en-US"/>
          </a:p>
        </p:txBody>
      </p:sp>
    </p:spTree>
    <p:extLst>
      <p:ext uri="{BB962C8B-B14F-4D97-AF65-F5344CB8AC3E}">
        <p14:creationId xmlns:p14="http://schemas.microsoft.com/office/powerpoint/2010/main" val="304396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African Stringed Instruments – </a:t>
            </a:r>
          </a:p>
          <a:p>
            <a:endParaRPr lang="en-US" dirty="0"/>
          </a:p>
          <a:p>
            <a:r>
              <a:rPr lang="en-US" b="1" dirty="0" err="1"/>
              <a:t>Xalam</a:t>
            </a:r>
            <a:r>
              <a:rPr lang="en-US" dirty="0"/>
              <a:t>, also spelled </a:t>
            </a:r>
            <a:r>
              <a:rPr lang="en-US" b="1" dirty="0" err="1"/>
              <a:t>khalam</a:t>
            </a:r>
            <a:r>
              <a:rPr lang="en-US" dirty="0"/>
              <a:t>, is the </a:t>
            </a:r>
            <a:r>
              <a:rPr lang="en-US" dirty="0">
                <a:hlinkClick r:id="rId3" tooltip="Wolof language"/>
              </a:rPr>
              <a:t>Wolof</a:t>
            </a:r>
            <a:r>
              <a:rPr lang="en-US" dirty="0"/>
              <a:t> name for a traditional stringed </a:t>
            </a:r>
            <a:r>
              <a:rPr lang="en-US" dirty="0">
                <a:hlinkClick r:id="rId4" tooltip="Instrument (music)"/>
              </a:rPr>
              <a:t>musical instrument</a:t>
            </a:r>
            <a:r>
              <a:rPr lang="en-US" dirty="0"/>
              <a:t> from </a:t>
            </a:r>
            <a:r>
              <a:rPr lang="en-US" dirty="0">
                <a:hlinkClick r:id="rId5" tooltip="West Africa"/>
              </a:rPr>
              <a:t>West Africa</a:t>
            </a:r>
            <a:r>
              <a:rPr lang="en-US" dirty="0"/>
              <a:t>. The </a:t>
            </a:r>
            <a:r>
              <a:rPr lang="en-US" dirty="0" err="1"/>
              <a:t>xalam</a:t>
            </a:r>
            <a:r>
              <a:rPr lang="en-US" dirty="0"/>
              <a:t> is thought to have originated from modern-day </a:t>
            </a:r>
            <a:r>
              <a:rPr lang="en-US" dirty="0">
                <a:hlinkClick r:id="rId6" tooltip="Mali"/>
              </a:rPr>
              <a:t>Mali</a:t>
            </a:r>
            <a:r>
              <a:rPr lang="en-US" dirty="0"/>
              <a:t>, but some</a:t>
            </a:r>
            <a:r>
              <a:rPr lang="en-US" baseline="30000" dirty="0">
                <a:effectLst/>
              </a:rPr>
              <a:t>[</a:t>
            </a:r>
            <a:r>
              <a:rPr lang="en-US" i="1" baseline="30000" dirty="0">
                <a:effectLst/>
                <a:hlinkClick r:id="rId7" tooltip="Wikipedia:Avoid weasel words"/>
              </a:rPr>
              <a:t>who?</a:t>
            </a:r>
            <a:r>
              <a:rPr lang="en-US" baseline="30000" dirty="0">
                <a:effectLst/>
              </a:rPr>
              <a:t>]</a:t>
            </a:r>
            <a:r>
              <a:rPr lang="en-US" dirty="0"/>
              <a:t> believe that, in antiquity, the instrument may have originated from </a:t>
            </a:r>
            <a:r>
              <a:rPr lang="en-US" dirty="0">
                <a:hlinkClick r:id="rId8" tooltip="Ancient Egypt"/>
              </a:rPr>
              <a:t>Ancient Egypt</a:t>
            </a:r>
            <a:r>
              <a:rPr lang="en-US" dirty="0"/>
              <a:t>. Many believe</a:t>
            </a:r>
            <a:r>
              <a:rPr lang="en-US" baseline="30000" dirty="0">
                <a:effectLst/>
              </a:rPr>
              <a:t>[</a:t>
            </a:r>
            <a:r>
              <a:rPr lang="en-US" i="1" baseline="30000" dirty="0">
                <a:effectLst/>
                <a:hlinkClick r:id="rId7" tooltip="Wikipedia:Avoid weasel words"/>
              </a:rPr>
              <a:t>who?</a:t>
            </a:r>
            <a:r>
              <a:rPr lang="en-US" baseline="30000" dirty="0">
                <a:effectLst/>
              </a:rPr>
              <a:t>]</a:t>
            </a:r>
            <a:r>
              <a:rPr lang="en-US" dirty="0"/>
              <a:t> that it is an ancestor to the American </a:t>
            </a:r>
            <a:r>
              <a:rPr lang="en-US" dirty="0">
                <a:hlinkClick r:id="rId9" tooltip="Banjo"/>
              </a:rPr>
              <a:t>banjo</a:t>
            </a:r>
            <a:r>
              <a:rPr lang="en-US" dirty="0"/>
              <a:t>.</a:t>
            </a:r>
          </a:p>
          <a:p>
            <a:endParaRPr lang="en-US" dirty="0"/>
          </a:p>
          <a:p>
            <a:r>
              <a:rPr lang="en-US" dirty="0" err="1"/>
              <a:t>Xalam</a:t>
            </a:r>
            <a:r>
              <a:rPr lang="en-US" dirty="0"/>
              <a:t> (most</a:t>
            </a:r>
            <a:r>
              <a:rPr lang="en-US" baseline="0" dirty="0"/>
              <a:t> common stringed instrument in Senegal)</a:t>
            </a:r>
          </a:p>
          <a:p>
            <a:endParaRPr lang="en-US" baseline="0" dirty="0"/>
          </a:p>
          <a:p>
            <a:r>
              <a:rPr lang="en-US" dirty="0"/>
              <a:t>https://www.youtube.com/watch?v=kOaLjU1CyTE</a:t>
            </a:r>
          </a:p>
        </p:txBody>
      </p:sp>
      <p:sp>
        <p:nvSpPr>
          <p:cNvPr id="4" name="Slide Number Placeholder 3"/>
          <p:cNvSpPr>
            <a:spLocks noGrp="1"/>
          </p:cNvSpPr>
          <p:nvPr>
            <p:ph type="sldNum" sz="quarter" idx="10"/>
          </p:nvPr>
        </p:nvSpPr>
        <p:spPr/>
        <p:txBody>
          <a:bodyPr/>
          <a:lstStyle/>
          <a:p>
            <a:fld id="{1F799BF5-002F-4B29-8FC5-9806B733FC5E}" type="slidenum">
              <a:rPr lang="en-US" smtClean="0"/>
              <a:t>13</a:t>
            </a:fld>
            <a:endParaRPr lang="en-US"/>
          </a:p>
        </p:txBody>
      </p:sp>
    </p:spTree>
    <p:extLst>
      <p:ext uri="{BB962C8B-B14F-4D97-AF65-F5344CB8AC3E}">
        <p14:creationId xmlns:p14="http://schemas.microsoft.com/office/powerpoint/2010/main" val="256776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Kora</a:t>
            </a:r>
            <a:r>
              <a:rPr lang="en-US" dirty="0"/>
              <a:t> (21-stringed harp lute)</a:t>
            </a:r>
          </a:p>
          <a:p>
            <a:endParaRPr lang="en-US" dirty="0"/>
          </a:p>
          <a:p>
            <a:r>
              <a:rPr lang="en-US" dirty="0"/>
              <a:t>https://www.youtube.com/watch?v=wneaapj9as8</a:t>
            </a:r>
          </a:p>
        </p:txBody>
      </p:sp>
      <p:sp>
        <p:nvSpPr>
          <p:cNvPr id="4" name="Slide Number Placeholder 3"/>
          <p:cNvSpPr>
            <a:spLocks noGrp="1"/>
          </p:cNvSpPr>
          <p:nvPr>
            <p:ph type="sldNum" sz="quarter" idx="10"/>
          </p:nvPr>
        </p:nvSpPr>
        <p:spPr/>
        <p:txBody>
          <a:bodyPr/>
          <a:lstStyle/>
          <a:p>
            <a:fld id="{1F799BF5-002F-4B29-8FC5-9806B733FC5E}" type="slidenum">
              <a:rPr lang="en-US" smtClean="0"/>
              <a:t>14</a:t>
            </a:fld>
            <a:endParaRPr lang="en-US"/>
          </a:p>
        </p:txBody>
      </p:sp>
    </p:spTree>
    <p:extLst>
      <p:ext uri="{BB962C8B-B14F-4D97-AF65-F5344CB8AC3E}">
        <p14:creationId xmlns:p14="http://schemas.microsoft.com/office/powerpoint/2010/main" val="428168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Balafon</a:t>
            </a:r>
            <a:r>
              <a:rPr lang="en-US" dirty="0"/>
              <a:t>-</a:t>
            </a:r>
            <a:r>
              <a:rPr lang="en-US" baseline="0" dirty="0"/>
              <a:t>both percussive and melodic, the </a:t>
            </a:r>
            <a:r>
              <a:rPr lang="en-US" baseline="0" dirty="0" err="1"/>
              <a:t>balafon</a:t>
            </a:r>
            <a:r>
              <a:rPr lang="en-US" baseline="0" dirty="0"/>
              <a:t> is made of 17-21 rectangular wooden slats laid on a frame amplified from below with gourds.  Like a xylophone or marimba, it is struck with mallets.</a:t>
            </a:r>
          </a:p>
          <a:p>
            <a:endParaRPr lang="en-US" baseline="0" dirty="0"/>
          </a:p>
          <a:p>
            <a:r>
              <a:rPr lang="en-US" dirty="0"/>
              <a:t>https://www.youtube.com/watch?v=kXXhp_bZvck</a:t>
            </a:r>
          </a:p>
        </p:txBody>
      </p:sp>
      <p:sp>
        <p:nvSpPr>
          <p:cNvPr id="4" name="Slide Number Placeholder 3"/>
          <p:cNvSpPr>
            <a:spLocks noGrp="1"/>
          </p:cNvSpPr>
          <p:nvPr>
            <p:ph type="sldNum" sz="quarter" idx="10"/>
          </p:nvPr>
        </p:nvSpPr>
        <p:spPr/>
        <p:txBody>
          <a:bodyPr/>
          <a:lstStyle/>
          <a:p>
            <a:fld id="{1F799BF5-002F-4B29-8FC5-9806B733FC5E}" type="slidenum">
              <a:rPr lang="en-US" smtClean="0"/>
              <a:t>15</a:t>
            </a:fld>
            <a:endParaRPr lang="en-US"/>
          </a:p>
        </p:txBody>
      </p:sp>
    </p:spTree>
    <p:extLst>
      <p:ext uri="{BB962C8B-B14F-4D97-AF65-F5344CB8AC3E}">
        <p14:creationId xmlns:p14="http://schemas.microsoft.com/office/powerpoint/2010/main" val="364326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Mbalax</a:t>
            </a:r>
            <a:r>
              <a:rPr lang="en-US" dirty="0"/>
              <a:t> – the national popular dance music of Senegal</a:t>
            </a:r>
          </a:p>
        </p:txBody>
      </p:sp>
      <p:sp>
        <p:nvSpPr>
          <p:cNvPr id="4" name="Slide Number Placeholder 3"/>
          <p:cNvSpPr>
            <a:spLocks noGrp="1"/>
          </p:cNvSpPr>
          <p:nvPr>
            <p:ph type="sldNum" sz="quarter" idx="10"/>
          </p:nvPr>
        </p:nvSpPr>
        <p:spPr/>
        <p:txBody>
          <a:bodyPr/>
          <a:lstStyle/>
          <a:p>
            <a:fld id="{1F799BF5-002F-4B29-8FC5-9806B733FC5E}" type="slidenum">
              <a:rPr lang="en-US" smtClean="0"/>
              <a:t>16</a:t>
            </a:fld>
            <a:endParaRPr lang="en-US"/>
          </a:p>
        </p:txBody>
      </p:sp>
    </p:spTree>
    <p:extLst>
      <p:ext uri="{BB962C8B-B14F-4D97-AF65-F5344CB8AC3E}">
        <p14:creationId xmlns:p14="http://schemas.microsoft.com/office/powerpoint/2010/main" val="166878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err="1"/>
              <a:t>Yela</a:t>
            </a:r>
            <a:r>
              <a:rPr lang="en-US" dirty="0"/>
              <a:t> – a</a:t>
            </a:r>
            <a:r>
              <a:rPr lang="en-US" baseline="0" dirty="0"/>
              <a:t> traditional rhythm from Senegal that mimics the sound of women pounding grain, with a weak sound (soft clap) on beat 1 and a stressed sound (calabash, or shaker gourd) on beat 3.</a:t>
            </a:r>
            <a:endParaRPr lang="en-US" dirty="0"/>
          </a:p>
          <a:p>
            <a:pPr defTabSz="929305">
              <a:defRPr/>
            </a:pPr>
            <a:endParaRPr lang="en-US" dirty="0"/>
          </a:p>
          <a:p>
            <a:pPr defTabSz="929305">
              <a:defRPr/>
            </a:pPr>
            <a:r>
              <a:rPr lang="en-US" dirty="0" err="1"/>
              <a:t>Baaba</a:t>
            </a:r>
            <a:r>
              <a:rPr lang="en-US" dirty="0"/>
              <a:t> </a:t>
            </a:r>
            <a:r>
              <a:rPr lang="en-US" dirty="0" err="1"/>
              <a:t>Maal</a:t>
            </a:r>
            <a:r>
              <a:rPr lang="en-US" dirty="0"/>
              <a:t> – a popular</a:t>
            </a:r>
            <a:r>
              <a:rPr lang="en-US" baseline="0" dirty="0"/>
              <a:t> musician from Senegal</a:t>
            </a:r>
          </a:p>
          <a:p>
            <a:pPr defTabSz="929305">
              <a:defRPr/>
            </a:pPr>
            <a:endParaRPr lang="en-US" dirty="0"/>
          </a:p>
          <a:p>
            <a:r>
              <a:rPr lang="en-US" dirty="0" err="1"/>
              <a:t>Yela</a:t>
            </a:r>
            <a:endParaRPr lang="en-US" dirty="0"/>
          </a:p>
          <a:p>
            <a:r>
              <a:rPr lang="en-US" dirty="0"/>
              <a:t>https://www.youtube.com/watch?v=wxumKErHl50</a:t>
            </a:r>
          </a:p>
        </p:txBody>
      </p:sp>
      <p:sp>
        <p:nvSpPr>
          <p:cNvPr id="4" name="Slide Number Placeholder 3"/>
          <p:cNvSpPr>
            <a:spLocks noGrp="1"/>
          </p:cNvSpPr>
          <p:nvPr>
            <p:ph type="sldNum" sz="quarter" idx="10"/>
          </p:nvPr>
        </p:nvSpPr>
        <p:spPr/>
        <p:txBody>
          <a:bodyPr/>
          <a:lstStyle/>
          <a:p>
            <a:fld id="{1F799BF5-002F-4B29-8FC5-9806B733FC5E}" type="slidenum">
              <a:rPr lang="en-US" smtClean="0"/>
              <a:t>17</a:t>
            </a:fld>
            <a:endParaRPr lang="en-US"/>
          </a:p>
        </p:txBody>
      </p:sp>
    </p:spTree>
    <p:extLst>
      <p:ext uri="{BB962C8B-B14F-4D97-AF65-F5344CB8AC3E}">
        <p14:creationId xmlns:p14="http://schemas.microsoft.com/office/powerpoint/2010/main" val="23843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18</a:t>
            </a:fld>
            <a:endParaRPr lang="en-US"/>
          </a:p>
        </p:txBody>
      </p:sp>
    </p:spTree>
    <p:extLst>
      <p:ext uri="{BB962C8B-B14F-4D97-AF65-F5344CB8AC3E}">
        <p14:creationId xmlns:p14="http://schemas.microsoft.com/office/powerpoint/2010/main" val="5316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u="sng" dirty="0">
                <a:solidFill>
                  <a:schemeClr val="bg1"/>
                </a:solidFill>
                <a:latin typeface="39 Smooth" pitchFamily="2" charset="0"/>
              </a:rPr>
              <a:t>Today we will</a:t>
            </a:r>
          </a:p>
          <a:p>
            <a:pPr marL="285750" indent="-285750" algn="l">
              <a:buFont typeface="Arial" pitchFamily="34" charset="0"/>
              <a:buChar char="•"/>
            </a:pPr>
            <a:r>
              <a:rPr lang="en-US" sz="1200" dirty="0">
                <a:solidFill>
                  <a:schemeClr val="bg1"/>
                </a:solidFill>
                <a:latin typeface="39 Smooth" pitchFamily="2" charset="0"/>
              </a:rPr>
              <a:t>Learn about the geography, music and culture of Senegal</a:t>
            </a:r>
          </a:p>
          <a:p>
            <a:pPr marL="285750" indent="-285750" algn="l">
              <a:buFont typeface="Arial" pitchFamily="34" charset="0"/>
              <a:buChar char="•"/>
            </a:pPr>
            <a:r>
              <a:rPr lang="en-US" sz="1200" dirty="0">
                <a:solidFill>
                  <a:schemeClr val="bg1"/>
                </a:solidFill>
                <a:latin typeface="39 Smooth" pitchFamily="2" charset="0"/>
              </a:rPr>
              <a:t>Sing a traditional </a:t>
            </a:r>
            <a:r>
              <a:rPr lang="en-US" sz="1200" dirty="0" err="1">
                <a:solidFill>
                  <a:schemeClr val="bg1"/>
                </a:solidFill>
                <a:latin typeface="39 Smooth" pitchFamily="2" charset="0"/>
              </a:rPr>
              <a:t>Senagalese</a:t>
            </a:r>
            <a:r>
              <a:rPr lang="en-US" sz="1200" dirty="0">
                <a:solidFill>
                  <a:schemeClr val="bg1"/>
                </a:solidFill>
                <a:latin typeface="39 Smooth" pitchFamily="2" charset="0"/>
              </a:rPr>
              <a:t> folk song</a:t>
            </a:r>
          </a:p>
          <a:p>
            <a:pPr algn="l" defTabSz="929305">
              <a:defRPr/>
            </a:pPr>
            <a:endParaRPr lang="en-US" b="1" baseline="0" dirty="0"/>
          </a:p>
          <a:p>
            <a:pPr defTabSz="929305">
              <a:defRPr/>
            </a:pPr>
            <a:r>
              <a:rPr lang="en-US" b="1" baseline="0" dirty="0"/>
              <a:t>Today we are going to learn about a country that is famous for its wonderful drumming. We are going to the continent of Africa to the country called Senegal, our next stop on this Musical Planet.</a:t>
            </a:r>
            <a:endParaRPr lang="en-US" b="1" dirty="0"/>
          </a:p>
          <a:p>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2</a:t>
            </a:fld>
            <a:endParaRPr lang="en-US"/>
          </a:p>
        </p:txBody>
      </p:sp>
    </p:spTree>
    <p:extLst>
      <p:ext uri="{BB962C8B-B14F-4D97-AF65-F5344CB8AC3E}">
        <p14:creationId xmlns:p14="http://schemas.microsoft.com/office/powerpoint/2010/main" val="15017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Senegal is a small country in West Africa (slightly</a:t>
            </a:r>
            <a:r>
              <a:rPr lang="en-US" b="1" baseline="0" dirty="0"/>
              <a:t> smaller than South Dakota), with a population of almost 13 million.  Its capital, Dakar is the westernmost point on the African continent.  Senegal surrounds Gambia on three sides and is bordered on the north by Mauritania, on the east by Mali, and on the south by Guinea and Guinea-Bissau.  It has a short coastline on the Atlantic Ocean.  A low-lying country, Senegal has a semi-desert area in the north and northeast and forests in the southwest.  </a:t>
            </a:r>
            <a:endParaRPr lang="en-US" b="1" dirty="0"/>
          </a:p>
          <a:p>
            <a:endParaRPr lang="en-US" dirty="0"/>
          </a:p>
          <a:p>
            <a:r>
              <a:rPr lang="en-US" dirty="0"/>
              <a:t>The Senegalese landscape consists mainly of the rolling sandy plains of the western Sahel</a:t>
            </a:r>
            <a:r>
              <a:rPr lang="en-US" baseline="0" dirty="0"/>
              <a:t> </a:t>
            </a:r>
            <a:r>
              <a:rPr lang="en-US" dirty="0"/>
              <a:t> which rise to foothills in the southeast. The local climate is tropical with well-defined dry and humid seasons that result from northeast winter winds and southwest summer winds. The dry season (December to April) is dominated by hot, dry, </a:t>
            </a:r>
            <a:r>
              <a:rPr lang="en-US" dirty="0" err="1"/>
              <a:t>harmattan</a:t>
            </a:r>
            <a:r>
              <a:rPr lang="en-US" dirty="0"/>
              <a:t> wind.  </a:t>
            </a:r>
          </a:p>
        </p:txBody>
      </p:sp>
      <p:sp>
        <p:nvSpPr>
          <p:cNvPr id="4" name="Slide Number Placeholder 3"/>
          <p:cNvSpPr>
            <a:spLocks noGrp="1"/>
          </p:cNvSpPr>
          <p:nvPr>
            <p:ph type="sldNum" sz="quarter" idx="10"/>
          </p:nvPr>
        </p:nvSpPr>
        <p:spPr/>
        <p:txBody>
          <a:bodyPr/>
          <a:lstStyle/>
          <a:p>
            <a:fld id="{1F799BF5-002F-4B29-8FC5-9806B733FC5E}" type="slidenum">
              <a:rPr lang="en-US" smtClean="0"/>
              <a:t>3</a:t>
            </a:fld>
            <a:endParaRPr lang="en-US"/>
          </a:p>
        </p:txBody>
      </p:sp>
    </p:spTree>
    <p:extLst>
      <p:ext uri="{BB962C8B-B14F-4D97-AF65-F5344CB8AC3E}">
        <p14:creationId xmlns:p14="http://schemas.microsoft.com/office/powerpoint/2010/main" val="184199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Senegal is subdivided into 14 regions,</a:t>
            </a:r>
            <a:r>
              <a:rPr lang="en-US" baseline="30000" dirty="0">
                <a:hlinkClick r:id="rId3"/>
              </a:rPr>
              <a:t>[23]</a:t>
            </a:r>
            <a:r>
              <a:rPr lang="en-US" dirty="0"/>
              <a:t> each administered by a </a:t>
            </a:r>
            <a:r>
              <a:rPr lang="en-US" i="1" dirty="0" err="1"/>
              <a:t>Conseil</a:t>
            </a:r>
            <a:r>
              <a:rPr lang="en-US" i="1" dirty="0"/>
              <a:t> </a:t>
            </a:r>
            <a:r>
              <a:rPr lang="en-US" i="1" dirty="0" err="1"/>
              <a:t>Régional</a:t>
            </a:r>
            <a:r>
              <a:rPr lang="en-US" dirty="0"/>
              <a:t> (</a:t>
            </a:r>
            <a:r>
              <a:rPr lang="en-US" dirty="0">
                <a:hlinkClick r:id="rId4" tooltip="Regional Council (Senegal) (page does not exist)"/>
              </a:rPr>
              <a:t>Regional Council</a:t>
            </a:r>
            <a:r>
              <a:rPr lang="en-US" dirty="0"/>
              <a:t>) elected by population weight at the </a:t>
            </a:r>
            <a:r>
              <a:rPr lang="en-US" i="1" dirty="0"/>
              <a:t>Arrondissement</a:t>
            </a:r>
            <a:r>
              <a:rPr lang="en-US" dirty="0"/>
              <a:t> level. The country is further subdivided by 45 </a:t>
            </a:r>
            <a:r>
              <a:rPr lang="en-US" i="1" dirty="0" err="1"/>
              <a:t>Départements</a:t>
            </a:r>
            <a:r>
              <a:rPr lang="en-US" dirty="0"/>
              <a:t>, 103 </a:t>
            </a:r>
            <a:r>
              <a:rPr lang="en-US" i="1" dirty="0" err="1"/>
              <a:t>Arrondissements</a:t>
            </a:r>
            <a:r>
              <a:rPr lang="en-US" dirty="0"/>
              <a:t> (neither of which have administrative function) and by </a:t>
            </a:r>
            <a:r>
              <a:rPr lang="en-US" i="1" dirty="0" err="1"/>
              <a:t>Collectivités</a:t>
            </a:r>
            <a:r>
              <a:rPr lang="en-US" i="1" dirty="0"/>
              <a:t> Locales</a:t>
            </a:r>
            <a:r>
              <a:rPr lang="en-US" dirty="0"/>
              <a:t>, which elect administrative officers.</a:t>
            </a:r>
            <a:r>
              <a:rPr lang="en-US" baseline="30000" dirty="0">
                <a:hlinkClick r:id="rId3"/>
              </a:rPr>
              <a:t>[24]</a:t>
            </a:r>
            <a:endParaRPr lang="en-US" dirty="0"/>
          </a:p>
          <a:p>
            <a:r>
              <a:rPr lang="en-US" dirty="0"/>
              <a:t>Regional capitals have the same name as their respective regions:</a:t>
            </a:r>
          </a:p>
          <a:p>
            <a:r>
              <a:rPr lang="en-US" dirty="0">
                <a:effectLst/>
                <a:hlinkClick r:id="rId5" tooltip="Dakar Region"/>
              </a:rPr>
              <a:t>Dakar</a:t>
            </a:r>
            <a:endParaRPr lang="en-US" dirty="0">
              <a:effectLst/>
            </a:endParaRPr>
          </a:p>
          <a:p>
            <a:r>
              <a:rPr lang="en-US" dirty="0" err="1">
                <a:effectLst/>
                <a:hlinkClick r:id="rId6" tooltip="Diourbel Region"/>
              </a:rPr>
              <a:t>Diourbel</a:t>
            </a:r>
            <a:endParaRPr lang="en-US" dirty="0">
              <a:effectLst/>
            </a:endParaRPr>
          </a:p>
          <a:p>
            <a:r>
              <a:rPr lang="en-US" dirty="0" err="1">
                <a:effectLst/>
                <a:hlinkClick r:id="rId7" tooltip="Fatick Region"/>
              </a:rPr>
              <a:t>Fatick</a:t>
            </a:r>
            <a:endParaRPr lang="en-US" dirty="0">
              <a:effectLst/>
            </a:endParaRPr>
          </a:p>
          <a:p>
            <a:r>
              <a:rPr lang="en-US" dirty="0" err="1">
                <a:effectLst/>
                <a:hlinkClick r:id="rId8" tooltip="Kaffrine Region"/>
              </a:rPr>
              <a:t>Kaffrine</a:t>
            </a:r>
            <a:endParaRPr lang="en-US" dirty="0">
              <a:effectLst/>
            </a:endParaRPr>
          </a:p>
          <a:p>
            <a:r>
              <a:rPr lang="en-US" dirty="0" err="1">
                <a:effectLst/>
                <a:hlinkClick r:id="rId9" tooltip="Kaolack Region"/>
              </a:rPr>
              <a:t>Kaolack</a:t>
            </a:r>
            <a:endParaRPr lang="en-US" dirty="0">
              <a:effectLst/>
            </a:endParaRPr>
          </a:p>
          <a:p>
            <a:r>
              <a:rPr lang="en-US" dirty="0" err="1">
                <a:effectLst/>
                <a:hlinkClick r:id="rId10" tooltip="Kédougou Region"/>
              </a:rPr>
              <a:t>Kédougou</a:t>
            </a:r>
            <a:endParaRPr lang="en-US" dirty="0">
              <a:effectLst/>
            </a:endParaRPr>
          </a:p>
          <a:p>
            <a:r>
              <a:rPr lang="en-US" dirty="0" err="1">
                <a:effectLst/>
                <a:hlinkClick r:id="rId11" tooltip="Kolda Region"/>
              </a:rPr>
              <a:t>Kolda</a:t>
            </a:r>
            <a:endParaRPr lang="en-US" dirty="0">
              <a:effectLst/>
            </a:endParaRPr>
          </a:p>
          <a:p>
            <a:r>
              <a:rPr lang="en-US" dirty="0" err="1">
                <a:effectLst/>
                <a:hlinkClick r:id="rId12" tooltip="Louga Region"/>
              </a:rPr>
              <a:t>Louga</a:t>
            </a:r>
            <a:endParaRPr lang="en-US" dirty="0">
              <a:effectLst/>
            </a:endParaRPr>
          </a:p>
          <a:p>
            <a:r>
              <a:rPr lang="en-US" dirty="0" err="1">
                <a:effectLst/>
                <a:hlinkClick r:id="rId13" tooltip="Matam Region"/>
              </a:rPr>
              <a:t>Matam</a:t>
            </a:r>
            <a:endParaRPr lang="en-US" dirty="0">
              <a:effectLst/>
            </a:endParaRPr>
          </a:p>
          <a:p>
            <a:r>
              <a:rPr lang="en-US" dirty="0">
                <a:effectLst/>
                <a:hlinkClick r:id="rId14" tooltip="Saint-Louis Region"/>
              </a:rPr>
              <a:t>Saint-Louis</a:t>
            </a:r>
            <a:endParaRPr lang="en-US" dirty="0">
              <a:effectLst/>
            </a:endParaRPr>
          </a:p>
          <a:p>
            <a:r>
              <a:rPr lang="en-US" dirty="0" err="1">
                <a:effectLst/>
                <a:hlinkClick r:id="rId15" tooltip="Sédhiou Region"/>
              </a:rPr>
              <a:t>Sédhiou</a:t>
            </a:r>
            <a:endParaRPr lang="en-US" dirty="0">
              <a:effectLst/>
            </a:endParaRPr>
          </a:p>
          <a:p>
            <a:r>
              <a:rPr lang="en-US" dirty="0" err="1">
                <a:effectLst/>
                <a:hlinkClick r:id="rId16" tooltip="Tambacounda Region"/>
              </a:rPr>
              <a:t>Tambacounda</a:t>
            </a:r>
            <a:endParaRPr lang="en-US" dirty="0">
              <a:effectLst/>
            </a:endParaRPr>
          </a:p>
          <a:p>
            <a:r>
              <a:rPr lang="en-US" dirty="0" err="1">
                <a:effectLst/>
                <a:hlinkClick r:id="rId17" tooltip="Thiès Region"/>
              </a:rPr>
              <a:t>Thiès</a:t>
            </a:r>
            <a:endParaRPr lang="en-US" dirty="0">
              <a:effectLst/>
            </a:endParaRPr>
          </a:p>
          <a:p>
            <a:r>
              <a:rPr lang="en-US" dirty="0" err="1">
                <a:effectLst/>
                <a:hlinkClick r:id="rId18" tooltip="Ziguinchor Region"/>
              </a:rPr>
              <a:t>Ziguinchor</a:t>
            </a: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4</a:t>
            </a:fld>
            <a:endParaRPr lang="en-US"/>
          </a:p>
        </p:txBody>
      </p:sp>
    </p:spTree>
    <p:extLst>
      <p:ext uri="{BB962C8B-B14F-4D97-AF65-F5344CB8AC3E}">
        <p14:creationId xmlns:p14="http://schemas.microsoft.com/office/powerpoint/2010/main" val="309798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colonial era, Senegal was colonized by France, and the people grew to adopt a French identity.</a:t>
            </a:r>
          </a:p>
          <a:p>
            <a:r>
              <a:rPr lang="en-US" dirty="0"/>
              <a:t>Senegal has a wide variety of ethnic groups and, as in most West African countries, several languages are widely spoken. The Wolof are the largest single ethnic group in Senegal at 43 percent; The vast majority of the Wolof people are Sufi Muslims. French is the official language, used regularly by a minority of Senegalese educated in a system styled upon the colonial-era schools of French origin. </a:t>
            </a:r>
            <a:r>
              <a:rPr lang="en-US" dirty="0">
                <a:hlinkClick r:id="rId3" tooltip="Islam in Senegal"/>
              </a:rPr>
              <a:t>Islam</a:t>
            </a:r>
            <a:r>
              <a:rPr lang="en-US" dirty="0"/>
              <a:t> is the predominant religion in the country. Islam is practiced by approximately 94 percent of the country's population; the Christian community, at 5 percent of the population.</a:t>
            </a:r>
            <a:r>
              <a:rPr lang="en-US" baseline="0" dirty="0"/>
              <a:t>  A mosque is a place of worship for followers of Islam.</a:t>
            </a:r>
            <a:endParaRPr lang="en-US" dirty="0"/>
          </a:p>
        </p:txBody>
      </p:sp>
      <p:sp>
        <p:nvSpPr>
          <p:cNvPr id="4" name="Slide Number Placeholder 3"/>
          <p:cNvSpPr>
            <a:spLocks noGrp="1"/>
          </p:cNvSpPr>
          <p:nvPr>
            <p:ph type="sldNum" sz="quarter" idx="10"/>
          </p:nvPr>
        </p:nvSpPr>
        <p:spPr/>
        <p:txBody>
          <a:bodyPr/>
          <a:lstStyle/>
          <a:p>
            <a:fld id="{1F799BF5-002F-4B29-8FC5-9806B733FC5E}" type="slidenum">
              <a:rPr lang="en-US" smtClean="0"/>
              <a:t>5</a:t>
            </a:fld>
            <a:endParaRPr lang="en-US"/>
          </a:p>
        </p:txBody>
      </p:sp>
    </p:spTree>
    <p:extLst>
      <p:ext uri="{BB962C8B-B14F-4D97-AF65-F5344CB8AC3E}">
        <p14:creationId xmlns:p14="http://schemas.microsoft.com/office/powerpoint/2010/main" val="62696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Senegal's musical heritage is better known than that of most African countries, due to the popularity of </a:t>
            </a:r>
            <a:r>
              <a:rPr lang="en-US" dirty="0" err="1"/>
              <a:t>mbalax</a:t>
            </a:r>
            <a:r>
              <a:rPr lang="en-US" dirty="0"/>
              <a:t>, which is a form of Serer percussive music; it has been popularized by </a:t>
            </a:r>
            <a:r>
              <a:rPr lang="en-US" dirty="0" err="1"/>
              <a:t>Youssou</a:t>
            </a:r>
            <a:r>
              <a:rPr lang="en-US" dirty="0"/>
              <a:t> </a:t>
            </a:r>
            <a:r>
              <a:rPr lang="en-US" dirty="0" err="1"/>
              <a:t>N'Dour</a:t>
            </a:r>
            <a:r>
              <a:rPr lang="en-US" dirty="0"/>
              <a:t>. </a:t>
            </a:r>
            <a:r>
              <a:rPr lang="en-US" dirty="0" err="1"/>
              <a:t>Sabar</a:t>
            </a:r>
            <a:r>
              <a:rPr lang="en-US" dirty="0"/>
              <a:t> drumming is especially popular. Senegalese popular music can be traced back to the 1960s, when nightclubs hosted dance bands (</a:t>
            </a:r>
            <a:r>
              <a:rPr lang="en-US" i="1" dirty="0" err="1"/>
              <a:t>orchestres</a:t>
            </a:r>
            <a:r>
              <a:rPr lang="en-US" dirty="0"/>
              <a:t>) that played Western music. </a:t>
            </a:r>
            <a:r>
              <a:rPr lang="en-US" dirty="0" err="1"/>
              <a:t>Ibra</a:t>
            </a:r>
            <a:r>
              <a:rPr lang="en-US" dirty="0"/>
              <a:t> </a:t>
            </a:r>
            <a:r>
              <a:rPr lang="en-US" dirty="0" err="1"/>
              <a:t>Kasse's</a:t>
            </a:r>
            <a:r>
              <a:rPr lang="en-US" dirty="0"/>
              <a:t> Star Band was the most famous </a:t>
            </a:r>
            <a:r>
              <a:rPr lang="en-US" dirty="0" err="1"/>
              <a:t>orchestre</a:t>
            </a:r>
            <a:r>
              <a:rPr lang="en-US" dirty="0"/>
              <a:t>.</a:t>
            </a:r>
          </a:p>
        </p:txBody>
      </p:sp>
      <p:sp>
        <p:nvSpPr>
          <p:cNvPr id="4" name="Slide Number Placeholder 3"/>
          <p:cNvSpPr>
            <a:spLocks noGrp="1"/>
          </p:cNvSpPr>
          <p:nvPr>
            <p:ph type="sldNum" sz="quarter" idx="10"/>
          </p:nvPr>
        </p:nvSpPr>
        <p:spPr/>
        <p:txBody>
          <a:bodyPr/>
          <a:lstStyle/>
          <a:p>
            <a:fld id="{1F799BF5-002F-4B29-8FC5-9806B733FC5E}" type="slidenum">
              <a:rPr lang="en-US" smtClean="0"/>
              <a:t>6</a:t>
            </a:fld>
            <a:endParaRPr lang="en-US"/>
          </a:p>
        </p:txBody>
      </p:sp>
    </p:spTree>
    <p:extLst>
      <p:ext uri="{BB962C8B-B14F-4D97-AF65-F5344CB8AC3E}">
        <p14:creationId xmlns:p14="http://schemas.microsoft.com/office/powerpoint/2010/main" val="360512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Senegal is famous among African cultures for its music due to the popularity of </a:t>
            </a:r>
            <a:r>
              <a:rPr lang="en-US" b="1" dirty="0" err="1"/>
              <a:t>mbalax</a:t>
            </a:r>
            <a:r>
              <a:rPr lang="en-US" b="1" dirty="0"/>
              <a:t>, which is a form of percussive music;</a:t>
            </a:r>
            <a:r>
              <a:rPr lang="en-US" b="1" baseline="0" dirty="0"/>
              <a:t>  it is also the name of the national popular dance of Senegal.  All forms of drumming are also especially popular.  Senegalese folk music is very </a:t>
            </a:r>
            <a:r>
              <a:rPr lang="en-US" b="1" baseline="0" dirty="0" err="1"/>
              <a:t>uptempo</a:t>
            </a:r>
            <a:r>
              <a:rPr lang="en-US" b="1" baseline="0" dirty="0"/>
              <a:t> and lively, and there are many dances which are named after the type of drum used to accompany them.</a:t>
            </a:r>
          </a:p>
          <a:p>
            <a:r>
              <a:rPr lang="en-US" b="1" baseline="0" dirty="0"/>
              <a:t>Now, let’s learn some more about this West African nation as we travel to Senegal with John Jacobson.</a:t>
            </a:r>
          </a:p>
          <a:p>
            <a:endParaRPr lang="en-US" baseline="0" dirty="0"/>
          </a:p>
          <a:p>
            <a:r>
              <a:rPr lang="en-US" dirty="0"/>
              <a:t>http://www.youtube.com/watch?v=6rulqn3zjb8&amp;list=PLC76F47C132AF79E4&amp;index=7</a:t>
            </a:r>
          </a:p>
        </p:txBody>
      </p:sp>
      <p:sp>
        <p:nvSpPr>
          <p:cNvPr id="4" name="Slide Number Placeholder 3"/>
          <p:cNvSpPr>
            <a:spLocks noGrp="1"/>
          </p:cNvSpPr>
          <p:nvPr>
            <p:ph type="sldNum" sz="quarter" idx="10"/>
          </p:nvPr>
        </p:nvSpPr>
        <p:spPr/>
        <p:txBody>
          <a:bodyPr/>
          <a:lstStyle/>
          <a:p>
            <a:fld id="{1F799BF5-002F-4B29-8FC5-9806B733FC5E}" type="slidenum">
              <a:rPr lang="en-US" smtClean="0"/>
              <a:t>7</a:t>
            </a:fld>
            <a:endParaRPr lang="en-US"/>
          </a:p>
        </p:txBody>
      </p:sp>
    </p:spTree>
    <p:extLst>
      <p:ext uri="{BB962C8B-B14F-4D97-AF65-F5344CB8AC3E}">
        <p14:creationId xmlns:p14="http://schemas.microsoft.com/office/powerpoint/2010/main" val="154675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99BF5-002F-4B29-8FC5-9806B733FC5E}" type="slidenum">
              <a:rPr lang="en-US" smtClean="0"/>
              <a:t>8</a:t>
            </a:fld>
            <a:endParaRPr lang="en-US"/>
          </a:p>
        </p:txBody>
      </p:sp>
    </p:spTree>
    <p:extLst>
      <p:ext uri="{BB962C8B-B14F-4D97-AF65-F5344CB8AC3E}">
        <p14:creationId xmlns:p14="http://schemas.microsoft.com/office/powerpoint/2010/main" val="232463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African Drums – </a:t>
            </a:r>
            <a:r>
              <a:rPr lang="en-US" dirty="0" err="1"/>
              <a:t>Sabar</a:t>
            </a:r>
            <a:r>
              <a:rPr lang="en-US" dirty="0"/>
              <a:t> (most common instrument in Senegal), </a:t>
            </a:r>
          </a:p>
          <a:p>
            <a:r>
              <a:rPr lang="en-US" dirty="0"/>
              <a:t>https://www.youtube.com/watch?v=CSsQVWvggtI</a:t>
            </a:r>
          </a:p>
        </p:txBody>
      </p:sp>
      <p:sp>
        <p:nvSpPr>
          <p:cNvPr id="4" name="Slide Number Placeholder 3"/>
          <p:cNvSpPr>
            <a:spLocks noGrp="1"/>
          </p:cNvSpPr>
          <p:nvPr>
            <p:ph type="sldNum" sz="quarter" idx="10"/>
          </p:nvPr>
        </p:nvSpPr>
        <p:spPr/>
        <p:txBody>
          <a:bodyPr/>
          <a:lstStyle/>
          <a:p>
            <a:fld id="{1F799BF5-002F-4B29-8FC5-9806B733FC5E}" type="slidenum">
              <a:rPr lang="en-US" smtClean="0"/>
              <a:t>9</a:t>
            </a:fld>
            <a:endParaRPr lang="en-US"/>
          </a:p>
        </p:txBody>
      </p:sp>
    </p:spTree>
    <p:extLst>
      <p:ext uri="{BB962C8B-B14F-4D97-AF65-F5344CB8AC3E}">
        <p14:creationId xmlns:p14="http://schemas.microsoft.com/office/powerpoint/2010/main" val="421896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BE0170-FF41-4AF3-B272-3D4C331A6793}"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267626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E0170-FF41-4AF3-B272-3D4C331A6793}"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42746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E0170-FF41-4AF3-B272-3D4C331A6793}"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15109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E0170-FF41-4AF3-B272-3D4C331A6793}"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34642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E0170-FF41-4AF3-B272-3D4C331A6793}"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279747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BE0170-FF41-4AF3-B272-3D4C331A6793}"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54679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BE0170-FF41-4AF3-B272-3D4C331A6793}" type="datetimeFigureOut">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280047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BE0170-FF41-4AF3-B272-3D4C331A6793}" type="datetimeFigureOut">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15061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E0170-FF41-4AF3-B272-3D4C331A6793}" type="datetimeFigureOut">
              <a:rPr lang="en-US" smtClean="0"/>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143339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0170-FF41-4AF3-B272-3D4C331A6793}"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394575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0170-FF41-4AF3-B272-3D4C331A6793}"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1F316-EBF6-4C73-A19E-1C121C6F0726}" type="slidenum">
              <a:rPr lang="en-US" smtClean="0"/>
              <a:t>‹#›</a:t>
            </a:fld>
            <a:endParaRPr lang="en-US"/>
          </a:p>
        </p:txBody>
      </p:sp>
    </p:spTree>
    <p:extLst>
      <p:ext uri="{BB962C8B-B14F-4D97-AF65-F5344CB8AC3E}">
        <p14:creationId xmlns:p14="http://schemas.microsoft.com/office/powerpoint/2010/main" val="258233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E0170-FF41-4AF3-B272-3D4C331A6793}" type="datetimeFigureOut">
              <a:rPr lang="en-US" smtClean="0"/>
              <a:t>3/9/2025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1F316-EBF6-4C73-A19E-1C121C6F0726}" type="slidenum">
              <a:rPr lang="en-US" smtClean="0"/>
              <a:t>‹#›</a:t>
            </a:fld>
            <a:endParaRPr lang="en-US"/>
          </a:p>
        </p:txBody>
      </p:sp>
    </p:spTree>
    <p:extLst>
      <p:ext uri="{BB962C8B-B14F-4D97-AF65-F5344CB8AC3E}">
        <p14:creationId xmlns:p14="http://schemas.microsoft.com/office/powerpoint/2010/main" val="309557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5.deviantart.net/fs71/f/2012/350/6/9/planet_of_music_by_inorinouta-d5o85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0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2/26/TalkingD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96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438888"/>
            <a:ext cx="2743200" cy="769441"/>
          </a:xfrm>
          <a:prstGeom prst="rect">
            <a:avLst/>
          </a:prstGeom>
          <a:noFill/>
        </p:spPr>
        <p:txBody>
          <a:bodyPr wrap="square" rtlCol="0">
            <a:spAutoFit/>
          </a:bodyPr>
          <a:lstStyle/>
          <a:p>
            <a:r>
              <a:rPr lang="en-US" sz="4400" dirty="0">
                <a:solidFill>
                  <a:schemeClr val="bg1"/>
                </a:solidFill>
                <a:latin typeface="39 Smooth" pitchFamily="2" charset="0"/>
              </a:rPr>
              <a:t>Tama</a:t>
            </a:r>
          </a:p>
        </p:txBody>
      </p:sp>
    </p:spTree>
    <p:extLst>
      <p:ext uri="{BB962C8B-B14F-4D97-AF65-F5344CB8AC3E}">
        <p14:creationId xmlns:p14="http://schemas.microsoft.com/office/powerpoint/2010/main" val="99329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keymusic.com/gfx_productcode/113165/4/Kong-African-Djembe-70-Pai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62"/>
            <a:ext cx="9144000" cy="6847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562600"/>
            <a:ext cx="2286000" cy="707886"/>
          </a:xfrm>
          <a:prstGeom prst="rect">
            <a:avLst/>
          </a:prstGeom>
          <a:noFill/>
        </p:spPr>
        <p:txBody>
          <a:bodyPr wrap="square" rtlCol="0">
            <a:spAutoFit/>
          </a:bodyPr>
          <a:lstStyle/>
          <a:p>
            <a:r>
              <a:rPr lang="en-US" sz="4000" dirty="0">
                <a:latin typeface="39 Smooth" pitchFamily="2" charset="0"/>
              </a:rPr>
              <a:t>Djembe</a:t>
            </a:r>
          </a:p>
        </p:txBody>
      </p:sp>
    </p:spTree>
    <p:extLst>
      <p:ext uri="{BB962C8B-B14F-4D97-AF65-F5344CB8AC3E}">
        <p14:creationId xmlns:p14="http://schemas.microsoft.com/office/powerpoint/2010/main" val="399908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4.deviantart.net/fs15/i/2007/100/e/a/Africa_by_boxroomman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 y="16451"/>
            <a:ext cx="9142379" cy="684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freewebs.com/timtimol/photos/AFRICA/XALAM%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918120"/>
            <a:ext cx="3276600" cy="769441"/>
          </a:xfrm>
          <a:prstGeom prst="rect">
            <a:avLst/>
          </a:prstGeom>
          <a:noFill/>
        </p:spPr>
        <p:txBody>
          <a:bodyPr wrap="square" rtlCol="0">
            <a:spAutoFit/>
          </a:bodyPr>
          <a:lstStyle/>
          <a:p>
            <a:r>
              <a:rPr lang="en-US" sz="4400" dirty="0" err="1">
                <a:solidFill>
                  <a:schemeClr val="bg1"/>
                </a:solidFill>
                <a:latin typeface="39 Smooth" pitchFamily="2" charset="0"/>
              </a:rPr>
              <a:t>Xalam</a:t>
            </a:r>
            <a:endParaRPr lang="en-US" sz="4400" dirty="0">
              <a:solidFill>
                <a:schemeClr val="bg1"/>
              </a:solidFill>
              <a:latin typeface="39 Smooth" pitchFamily="2" charset="0"/>
            </a:endParaRPr>
          </a:p>
        </p:txBody>
      </p:sp>
    </p:spTree>
    <p:extLst>
      <p:ext uri="{BB962C8B-B14F-4D97-AF65-F5344CB8AC3E}">
        <p14:creationId xmlns:p14="http://schemas.microsoft.com/office/powerpoint/2010/main" val="163893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6/65/Kora_%28African_lute_instrument%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7000" y="609600"/>
            <a:ext cx="2209800" cy="769441"/>
          </a:xfrm>
          <a:prstGeom prst="rect">
            <a:avLst/>
          </a:prstGeom>
          <a:noFill/>
        </p:spPr>
        <p:txBody>
          <a:bodyPr wrap="square" rtlCol="0">
            <a:spAutoFit/>
          </a:bodyPr>
          <a:lstStyle/>
          <a:p>
            <a:r>
              <a:rPr lang="en-US" sz="4400" dirty="0" err="1">
                <a:solidFill>
                  <a:schemeClr val="bg1"/>
                </a:solidFill>
                <a:latin typeface="39 Smooth" pitchFamily="2" charset="0"/>
              </a:rPr>
              <a:t>Kora</a:t>
            </a:r>
            <a:endParaRPr lang="en-US" sz="4400" dirty="0">
              <a:solidFill>
                <a:schemeClr val="bg1"/>
              </a:solidFill>
              <a:latin typeface="39 Smooth" pitchFamily="2" charset="0"/>
            </a:endParaRPr>
          </a:p>
        </p:txBody>
      </p:sp>
    </p:spTree>
    <p:extLst>
      <p:ext uri="{BB962C8B-B14F-4D97-AF65-F5344CB8AC3E}">
        <p14:creationId xmlns:p14="http://schemas.microsoft.com/office/powerpoint/2010/main" val="48935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hrisbrownphoto.com/pages/wp-content/gallery/objects/balaf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1371600"/>
            <a:ext cx="2895600" cy="769441"/>
          </a:xfrm>
          <a:prstGeom prst="rect">
            <a:avLst/>
          </a:prstGeom>
          <a:noFill/>
        </p:spPr>
        <p:txBody>
          <a:bodyPr wrap="square" rtlCol="0">
            <a:spAutoFit/>
          </a:bodyPr>
          <a:lstStyle/>
          <a:p>
            <a:r>
              <a:rPr lang="en-US" sz="4400" dirty="0" err="1">
                <a:solidFill>
                  <a:schemeClr val="bg1"/>
                </a:solidFill>
                <a:latin typeface="39 Smooth" pitchFamily="2" charset="0"/>
              </a:rPr>
              <a:t>Balafon</a:t>
            </a:r>
            <a:endParaRPr lang="en-US" sz="4400" dirty="0">
              <a:solidFill>
                <a:schemeClr val="bg1"/>
              </a:solidFill>
              <a:latin typeface="39 Smooth" pitchFamily="2" charset="0"/>
            </a:endParaRPr>
          </a:p>
        </p:txBody>
      </p:sp>
    </p:spTree>
    <p:extLst>
      <p:ext uri="{BB962C8B-B14F-4D97-AF65-F5344CB8AC3E}">
        <p14:creationId xmlns:p14="http://schemas.microsoft.com/office/powerpoint/2010/main" val="164231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fropop.org/wp/wp-content/uploads/2012/05/d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72103" cy="6879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718066"/>
            <a:ext cx="3581400" cy="769441"/>
          </a:xfrm>
          <a:prstGeom prst="rect">
            <a:avLst/>
          </a:prstGeom>
          <a:noFill/>
        </p:spPr>
        <p:txBody>
          <a:bodyPr wrap="square" rtlCol="0">
            <a:spAutoFit/>
          </a:bodyPr>
          <a:lstStyle/>
          <a:p>
            <a:r>
              <a:rPr lang="en-US" sz="4400" dirty="0" err="1">
                <a:latin typeface="39 Smooth" pitchFamily="2" charset="0"/>
              </a:rPr>
              <a:t>Mbalax</a:t>
            </a:r>
            <a:endParaRPr lang="en-US" sz="4400" dirty="0">
              <a:latin typeface="39 Smooth" pitchFamily="2" charset="0"/>
            </a:endParaRPr>
          </a:p>
        </p:txBody>
      </p:sp>
    </p:spTree>
    <p:extLst>
      <p:ext uri="{BB962C8B-B14F-4D97-AF65-F5344CB8AC3E}">
        <p14:creationId xmlns:p14="http://schemas.microsoft.com/office/powerpoint/2010/main" val="307335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kcrw.com/music/programs/tu/tu090923baaba_maal_and_sabin/tu090923Baaba_Maal_and_Sabin480x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3436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aabamaal.tv/images/general/baabamaal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0125"/>
            <a:ext cx="9131011"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7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04.deviantart.net/fs71/PRE/f/2012/047/f/0/senegal_grunge_by_somadjinn-d4pzh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 y="0"/>
            <a:ext cx="9219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0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aryandcourtney.com/wp-content/uploads/2010/04/Sene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58"/>
            <a:ext cx="9118209" cy="67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ile:LocationSenega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5978" cy="6853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219200"/>
            <a:ext cx="4800600" cy="1107996"/>
          </a:xfrm>
          <a:prstGeom prst="rect">
            <a:avLst/>
          </a:prstGeom>
          <a:noFill/>
        </p:spPr>
        <p:txBody>
          <a:bodyPr wrap="square" rtlCol="0">
            <a:spAutoFit/>
          </a:bodyPr>
          <a:lstStyle/>
          <a:p>
            <a:r>
              <a:rPr lang="en-US" sz="6600" dirty="0">
                <a:latin typeface="Massive Dynamite" pitchFamily="2" charset="0"/>
                <a:ea typeface="All Over Again" pitchFamily="2" charset="-79"/>
                <a:cs typeface="All Over Again" pitchFamily="2" charset="-79"/>
              </a:rPr>
              <a:t>Senegal</a:t>
            </a:r>
          </a:p>
        </p:txBody>
      </p:sp>
    </p:spTree>
    <p:extLst>
      <p:ext uri="{BB962C8B-B14F-4D97-AF65-F5344CB8AC3E}">
        <p14:creationId xmlns:p14="http://schemas.microsoft.com/office/powerpoint/2010/main" val="376451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Regions of Senega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 y="0"/>
            <a:ext cx="9098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8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Touba mosch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152400"/>
            <a:ext cx="9147243" cy="702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5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of Star Band de Dak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5448"/>
            <a:ext cx="9105897" cy="701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8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fricandrum.com/MohamedKalifaKamara/image/cam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0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arla\Downloads\photo(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66757" y="1335391"/>
            <a:ext cx="6807200" cy="42607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rla\Downloads\photo(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92"/>
          <a:stretch/>
        </p:blipFill>
        <p:spPr bwMode="auto">
          <a:xfrm rot="5400000">
            <a:off x="3270925" y="996274"/>
            <a:ext cx="686935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6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http://a3.ec-images.myspacecdn.com/images02/47/8b2f3293b63f4369bf29c2517d86de6b/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a3.ec-images.myspacecdn.com/images02/47/8b2f3293b63f4369bf29c2517d86de6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6" y="7936"/>
            <a:ext cx="9176426" cy="6873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765241"/>
            <a:ext cx="2819400" cy="769441"/>
          </a:xfrm>
          <a:prstGeom prst="rect">
            <a:avLst/>
          </a:prstGeom>
          <a:noFill/>
        </p:spPr>
        <p:txBody>
          <a:bodyPr wrap="square" rtlCol="0">
            <a:spAutoFit/>
          </a:bodyPr>
          <a:lstStyle/>
          <a:p>
            <a:r>
              <a:rPr lang="en-US" sz="4400" dirty="0" err="1">
                <a:latin typeface="39 Smooth" pitchFamily="2" charset="0"/>
              </a:rPr>
              <a:t>Sabar</a:t>
            </a:r>
            <a:endParaRPr lang="en-US" sz="4400" dirty="0">
              <a:latin typeface="39 Smooth" pitchFamily="2" charset="0"/>
            </a:endParaRPr>
          </a:p>
        </p:txBody>
      </p:sp>
    </p:spTree>
    <p:extLst>
      <p:ext uri="{BB962C8B-B14F-4D97-AF65-F5344CB8AC3E}">
        <p14:creationId xmlns:p14="http://schemas.microsoft.com/office/powerpoint/2010/main" val="425399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1159</Words>
  <Application>Microsoft Office PowerPoint</Application>
  <PresentationFormat>On-screen Show (4:3)</PresentationFormat>
  <Paragraphs>97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39 Smooth</vt:lpstr>
      <vt:lpstr>Massive Dynamite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dc:creator>
  <cp:lastModifiedBy>Ima Hicks</cp:lastModifiedBy>
  <cp:revision>114</cp:revision>
  <cp:lastPrinted>2013-02-18T14:35:28Z</cp:lastPrinted>
  <dcterms:created xsi:type="dcterms:W3CDTF">2013-02-03T04:50:50Z</dcterms:created>
  <dcterms:modified xsi:type="dcterms:W3CDTF">2025-03-09T15:50:10Z</dcterms:modified>
</cp:coreProperties>
</file>