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313" r:id="rId4"/>
    <p:sldId id="260" r:id="rId5"/>
    <p:sldId id="315" r:id="rId6"/>
    <p:sldId id="261" r:id="rId7"/>
    <p:sldId id="262" r:id="rId8"/>
    <p:sldId id="317" r:id="rId9"/>
    <p:sldId id="319" r:id="rId10"/>
    <p:sldId id="318" r:id="rId11"/>
    <p:sldId id="320" r:id="rId12"/>
    <p:sldId id="32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76"/>
    <p:restoredTop sz="95970"/>
  </p:normalViewPr>
  <p:slideViewPr>
    <p:cSldViewPr snapToGrid="0">
      <p:cViewPr varScale="1">
        <p:scale>
          <a:sx n="84" d="100"/>
          <a:sy n="84" d="100"/>
        </p:scale>
        <p:origin x="38" y="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2234F-42E4-5D44-9A6C-26BB32F5ABDC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4B445-DF89-6F43-B6AC-3D94333C3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9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8206A-3B42-3441-B9E0-8C7A2571FF2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34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810669" y="5301982"/>
            <a:ext cx="3585554" cy="523220"/>
          </a:xfrm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981200" y="565899"/>
            <a:ext cx="8305800" cy="1981200"/>
          </a:xfrm>
        </p:spPr>
        <p:txBody>
          <a:bodyPr/>
          <a:lstStyle/>
          <a:p>
            <a:r>
              <a:rPr lang="en-US" sz="4000" b="1"/>
              <a:t>INTRO TO SENEGAL: People, Politics,  and music</a:t>
            </a:r>
          </a:p>
        </p:txBody>
      </p:sp>
    </p:spTree>
    <p:extLst>
      <p:ext uri="{BB962C8B-B14F-4D97-AF65-F5344CB8AC3E}">
        <p14:creationId xmlns:p14="http://schemas.microsoft.com/office/powerpoint/2010/main" val="114116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129" y="1815921"/>
            <a:ext cx="5595871" cy="48074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/>
              <a:t>Music as political expression: platform to gather youth to fight social and political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Hip-hop and rap: Emerged in the 1990s as a powerful tool for youth political expression.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Artists like Didier Awadi, Fou Malade, and Keyti use their music to address social and political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"Y'en a Marre" (Fed Up) movement, formed by rappers and journalists in 2011, exemplifies the fusion of music and youth political activism.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Activism: Artists have been involved in political activism and even ran for political office.</a:t>
            </a:r>
          </a:p>
          <a:p>
            <a:pPr marL="0" indent="0">
              <a:buNone/>
            </a:pPr>
            <a:r>
              <a:rPr lang="en-US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129" y="682582"/>
            <a:ext cx="10846157" cy="695457"/>
          </a:xfrm>
        </p:spPr>
        <p:txBody>
          <a:bodyPr>
            <a:noAutofit/>
          </a:bodyPr>
          <a:lstStyle/>
          <a:p>
            <a:pPr algn="ctr"/>
            <a:r>
              <a:rPr lang="en-US" sz="2000" b="1"/>
              <a:t>Music, religion,  and politics in Senegal:tumultuous connexions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E8712A34-E3CA-52DB-A826-C60C7A8C562E}"/>
              </a:ext>
            </a:extLst>
          </p:cNvPr>
          <p:cNvSpPr txBox="1">
            <a:spLocks/>
          </p:cNvSpPr>
          <p:nvPr/>
        </p:nvSpPr>
        <p:spPr>
          <a:xfrm>
            <a:off x="6246254" y="2257009"/>
            <a:ext cx="6102439" cy="3918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/>
              <a:t>National identity: Mbalax helps reinforce a sense of Senegalese identity.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Islamic influence: Religious themes are common in Senegalese music.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Sufi traditions: Music plays a crucial role in Sufi religious practices, particularly in the form of devotional songs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Censorship concerns: Occasionally, there are debates about the appropriateness of certain music in a religious context.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Modernization vs. tradition: Ongoing dialogue about balancing traditional religious and cultural values with musical expressions.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4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BDF604-CDA7-AC50-460C-AF215DE5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715956"/>
            <a:ext cx="7133253" cy="51420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v"/>
            </a:pPr>
            <a:r>
              <a:rPr lang="fr-FR" dirty="0"/>
              <a:t> </a:t>
            </a:r>
            <a:r>
              <a:rPr lang="fr-FR" dirty="0" err="1"/>
              <a:t>Senegalese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</a:t>
            </a:r>
            <a:r>
              <a:rPr lang="fr-FR" dirty="0" err="1"/>
              <a:t>voting</a:t>
            </a:r>
            <a:r>
              <a:rPr lang="fr-FR" dirty="0"/>
              <a:t> in the 19th century</a:t>
            </a:r>
          </a:p>
          <a:p>
            <a:pPr>
              <a:buFont typeface="Wingdings" pitchFamily="2" charset="2"/>
              <a:buChar char="v"/>
            </a:pPr>
            <a:r>
              <a:rPr lang="fr-FR" dirty="0" err="1"/>
              <a:t>Senegal</a:t>
            </a:r>
            <a:r>
              <a:rPr lang="fr-FR" dirty="0"/>
              <a:t> has </a:t>
            </a:r>
            <a:r>
              <a:rPr lang="fr-FR" dirty="0" err="1"/>
              <a:t>experienced</a:t>
            </a:r>
            <a:r>
              <a:rPr lang="fr-FR" dirty="0"/>
              <a:t> multiple </a:t>
            </a:r>
            <a:r>
              <a:rPr lang="fr-FR" dirty="0" err="1"/>
              <a:t>peaceful</a:t>
            </a:r>
            <a:r>
              <a:rPr lang="fr-FR" dirty="0"/>
              <a:t> </a:t>
            </a:r>
            <a:r>
              <a:rPr lang="fr-FR" dirty="0" err="1"/>
              <a:t>transfers</a:t>
            </a:r>
            <a:r>
              <a:rPr lang="fr-FR" dirty="0"/>
              <a:t> of power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independence</a:t>
            </a:r>
            <a:r>
              <a:rPr lang="fr-FR" dirty="0"/>
              <a:t> in 1960.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2000, the first opposition </a:t>
            </a:r>
            <a:r>
              <a:rPr lang="fr-FR" dirty="0" err="1"/>
              <a:t>victory</a:t>
            </a:r>
            <a:r>
              <a:rPr lang="fr-FR" dirty="0"/>
              <a:t> </a:t>
            </a:r>
            <a:r>
              <a:rPr lang="fr-FR" dirty="0" err="1"/>
              <a:t>ending</a:t>
            </a:r>
            <a:r>
              <a:rPr lang="fr-FR" dirty="0"/>
              <a:t> 40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/>
              <a:t>Socialist</a:t>
            </a:r>
            <a:r>
              <a:rPr lang="fr-FR" dirty="0"/>
              <a:t> Party </a:t>
            </a:r>
            <a:r>
              <a:rPr lang="fr-FR" dirty="0" err="1"/>
              <a:t>rule</a:t>
            </a:r>
            <a:r>
              <a:rPr lang="fr-F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2012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solidified</a:t>
            </a:r>
            <a:r>
              <a:rPr lang="fr-FR" dirty="0"/>
              <a:t> </a:t>
            </a:r>
            <a:r>
              <a:rPr lang="fr-FR" dirty="0" err="1"/>
              <a:t>Senegal's</a:t>
            </a:r>
            <a:r>
              <a:rPr lang="fr-FR" dirty="0"/>
              <a:t> </a:t>
            </a:r>
            <a:r>
              <a:rPr lang="fr-FR" dirty="0" err="1"/>
              <a:t>democratic</a:t>
            </a:r>
            <a:r>
              <a:rPr lang="fr-FR" dirty="0"/>
              <a:t> </a:t>
            </a:r>
            <a:r>
              <a:rPr lang="fr-FR" dirty="0" err="1"/>
              <a:t>credentials</a:t>
            </a:r>
            <a:r>
              <a:rPr lang="fr-FR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fr-FR" dirty="0" err="1"/>
              <a:t>Robust</a:t>
            </a:r>
            <a:r>
              <a:rPr lang="fr-FR" dirty="0"/>
              <a:t> </a:t>
            </a:r>
            <a:r>
              <a:rPr lang="fr-FR" dirty="0" err="1"/>
              <a:t>constitutional</a:t>
            </a:r>
            <a:r>
              <a:rPr lang="fr-FR" dirty="0"/>
              <a:t> </a:t>
            </a:r>
            <a:r>
              <a:rPr lang="fr-FR" dirty="0" err="1"/>
              <a:t>framework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keeps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strengthening</a:t>
            </a:r>
            <a:r>
              <a:rPr lang="fr-FR" dirty="0"/>
              <a:t> </a:t>
            </a:r>
            <a:r>
              <a:rPr lang="fr-FR" dirty="0" err="1"/>
              <a:t>democratic</a:t>
            </a:r>
            <a:r>
              <a:rPr lang="fr-FR" dirty="0"/>
              <a:t> institutions.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1960 to 2011, 37 </a:t>
            </a:r>
            <a:r>
              <a:rPr lang="fr-FR" dirty="0" err="1"/>
              <a:t>constitutional</a:t>
            </a:r>
            <a:r>
              <a:rPr lang="fr-FR" dirty="0"/>
              <a:t> </a:t>
            </a:r>
            <a:r>
              <a:rPr lang="fr-FR" dirty="0" err="1"/>
              <a:t>reforms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23 </a:t>
            </a:r>
            <a:r>
              <a:rPr lang="fr-FR" dirty="0" err="1"/>
              <a:t>strenghening</a:t>
            </a:r>
            <a:r>
              <a:rPr lang="fr-FR" dirty="0"/>
              <a:t> </a:t>
            </a:r>
            <a:r>
              <a:rPr lang="fr-FR" dirty="0" err="1"/>
              <a:t>democracy</a:t>
            </a:r>
            <a:r>
              <a:rPr lang="fr-FR" dirty="0"/>
              <a:t> and 1 </a:t>
            </a:r>
            <a:r>
              <a:rPr lang="fr-FR" dirty="0" err="1"/>
              <a:t>weakening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Strong civil society and media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act</a:t>
            </a:r>
            <a:r>
              <a:rPr lang="fr-FR" dirty="0"/>
              <a:t> as </a:t>
            </a:r>
            <a:r>
              <a:rPr lang="fr-FR" dirty="0" err="1"/>
              <a:t>watchdogs</a:t>
            </a:r>
            <a:r>
              <a:rPr lang="fr-FR" dirty="0"/>
              <a:t> and </a:t>
            </a:r>
            <a:r>
              <a:rPr lang="fr-FR" dirty="0" err="1"/>
              <a:t>promote</a:t>
            </a:r>
            <a:r>
              <a:rPr lang="fr-FR" dirty="0"/>
              <a:t> </a:t>
            </a:r>
            <a:r>
              <a:rPr lang="fr-FR" dirty="0" err="1"/>
              <a:t>accountability</a:t>
            </a:r>
            <a:r>
              <a:rPr lang="fr-F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Free and </a:t>
            </a:r>
            <a:r>
              <a:rPr lang="fr-FR" dirty="0" err="1"/>
              <a:t>independent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90s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Culture of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debate</a:t>
            </a:r>
            <a:r>
              <a:rPr lang="fr-FR" dirty="0"/>
              <a:t> and dialogue,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times of tension.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C9356-C953-107C-A036-241501DD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Senegalese political resilience:  voting tradition and strong religious power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6FB092-FA1D-47C9-A11C-56C0E278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602" y="3011653"/>
            <a:ext cx="3445887" cy="17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81200" y="2012731"/>
            <a:ext cx="8229600" cy="1416269"/>
          </a:xfrm>
        </p:spPr>
        <p:txBody>
          <a:bodyPr>
            <a:noAutofit/>
          </a:bodyPr>
          <a:lstStyle/>
          <a:p>
            <a:pPr algn="ctr"/>
            <a:endParaRPr lang="en-US" sz="7200" b="1" dirty="0">
              <a:solidFill>
                <a:schemeClr val="accent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AA75B3-3A37-864D-16DA-3997C059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3429000"/>
            <a:ext cx="4089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46220" y="1755880"/>
            <a:ext cx="9852338" cy="49921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Population: 18 032 473 (2023)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Female/ Male : 49.4/50.6 (2023) against (50.2/49.2, in 2013)</a:t>
            </a:r>
          </a:p>
          <a:p>
            <a:pPr marL="0" indent="0">
              <a:buNone/>
            </a:pPr>
            <a:r>
              <a:rPr lang="en-US" sz="2000" dirty="0"/>
              <a:t>Urban / rural: 45,94 / 54,04</a:t>
            </a:r>
          </a:p>
          <a:p>
            <a:pPr marL="0" indent="0">
              <a:buNone/>
            </a:pPr>
            <a:r>
              <a:rPr lang="en-US" sz="2000" dirty="0"/>
              <a:t>Household size: 9 people (6 in Dakar)</a:t>
            </a:r>
          </a:p>
          <a:p>
            <a:pPr>
              <a:buFont typeface="Wingdings" charset="2"/>
              <a:buChar char="q"/>
            </a:pPr>
            <a:r>
              <a:rPr lang="en-US" sz="2000" b="1" dirty="0"/>
              <a:t>Population average annual growth </a:t>
            </a:r>
          </a:p>
          <a:p>
            <a:pPr marL="0" indent="0">
              <a:buNone/>
            </a:pPr>
            <a:r>
              <a:rPr lang="en-US" sz="2000" dirty="0"/>
              <a:t>1976 – 2013:  2.6%, </a:t>
            </a:r>
          </a:p>
          <a:p>
            <a:pPr marL="0" indent="0">
              <a:buNone/>
            </a:pPr>
            <a:r>
              <a:rPr lang="en-US" sz="2000" dirty="0"/>
              <a:t>2013-2023: 2.9%</a:t>
            </a:r>
          </a:p>
          <a:p>
            <a:pPr marL="0" indent="0">
              <a:buNone/>
            </a:pPr>
            <a:r>
              <a:rPr lang="en-US" sz="2000" dirty="0"/>
              <a:t>Rural: 1.7%</a:t>
            </a:r>
          </a:p>
          <a:p>
            <a:pPr marL="0" indent="0">
              <a:buNone/>
            </a:pPr>
            <a:r>
              <a:rPr lang="en-US" sz="2000" dirty="0"/>
              <a:t>Urban: 3.5%</a:t>
            </a:r>
          </a:p>
          <a:p>
            <a:pPr marL="0" indent="0">
              <a:buNone/>
            </a:pPr>
            <a:r>
              <a:rPr lang="en-US" sz="2000" dirty="0"/>
              <a:t>Fertility rate: 4.5 children per woman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Source: ANSD, RGPHAE, 2023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81200" y="831998"/>
            <a:ext cx="8229600" cy="697296"/>
          </a:xfrm>
        </p:spPr>
        <p:txBody>
          <a:bodyPr>
            <a:noAutofit/>
          </a:bodyPr>
          <a:lstStyle/>
          <a:p>
            <a:r>
              <a:rPr lang="en-US" sz="3200" b="1"/>
              <a:t>A fastly growing population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0B63D3-C77F-D2FF-C849-BD97008E7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075" y="2527479"/>
            <a:ext cx="2808514" cy="29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06B9581-98C1-7888-E7A4-E19C5C4D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71" y="1881846"/>
            <a:ext cx="6353151" cy="4629641"/>
          </a:xfrm>
          <a:prstGeom prst="rect">
            <a:avLst/>
          </a:prstGeom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9BEE08C0-3899-86D3-E4AF-FA36BBE9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7" y="831998"/>
            <a:ext cx="9903853" cy="697296"/>
          </a:xfrm>
        </p:spPr>
        <p:txBody>
          <a:bodyPr>
            <a:noAutofit/>
          </a:bodyPr>
          <a:lstStyle/>
          <a:p>
            <a:r>
              <a:rPr lang="en-US" sz="3200" b="1"/>
              <a:t>An unevenly distributed population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4E8F9DF4-5A54-C5C6-125E-CF9A5217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7" y="2392319"/>
            <a:ext cx="5293217" cy="3608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25% of the population live in 0.3% of the territory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The population is more concentrated in the Western part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967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53037" y="1851949"/>
            <a:ext cx="10290219" cy="480496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400" b="1" dirty="0"/>
              <a:t>Age Structure</a:t>
            </a:r>
          </a:p>
          <a:p>
            <a:pPr marL="0" indent="0">
              <a:buNone/>
            </a:pPr>
            <a:r>
              <a:rPr lang="en-US" sz="2400" dirty="0"/>
              <a:t>Average age: 19</a:t>
            </a:r>
          </a:p>
          <a:p>
            <a:pPr marL="0" indent="0">
              <a:buNone/>
            </a:pPr>
            <a:r>
              <a:rPr lang="en-US" sz="2400" dirty="0"/>
              <a:t>Median age: 19 (18 for men and 20 for women)</a:t>
            </a:r>
          </a:p>
          <a:p>
            <a:pPr marL="0" indent="0">
              <a:buNone/>
            </a:pPr>
            <a:r>
              <a:rPr lang="en-US" sz="2400" dirty="0"/>
              <a:t>Over 60% are under 25</a:t>
            </a:r>
          </a:p>
          <a:p>
            <a:pPr marL="0" indent="0">
              <a:buNone/>
            </a:pPr>
            <a:r>
              <a:rPr lang="en-US" sz="2400" dirty="0"/>
              <a:t>About 42% of the population is under 14 </a:t>
            </a:r>
          </a:p>
          <a:p>
            <a:pPr marL="0" indent="0">
              <a:buNone/>
            </a:pPr>
            <a:r>
              <a:rPr lang="en-US" sz="2400" dirty="0"/>
              <a:t>Less than 4% are 65 and above</a:t>
            </a:r>
          </a:p>
          <a:p>
            <a:pPr marL="0" indent="0">
              <a:buNone/>
            </a:pPr>
            <a:r>
              <a:rPr lang="en-US" sz="2400" dirty="0"/>
              <a:t>Life expectancy: 68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Discussion: What are possible challenges and opportunities the demographic profile could create?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53037" y="637928"/>
            <a:ext cx="9068873" cy="1048327"/>
          </a:xfrm>
        </p:spPr>
        <p:txBody>
          <a:bodyPr>
            <a:noAutofit/>
          </a:bodyPr>
          <a:lstStyle/>
          <a:p>
            <a:r>
              <a:rPr lang="en-US" sz="3200" b="1" dirty="0"/>
              <a:t>A young and dependent population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40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13388" y="1828800"/>
            <a:ext cx="5377760" cy="47290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/>
              <a:t>Ethnic groups</a:t>
            </a:r>
          </a:p>
          <a:p>
            <a:pPr>
              <a:buFontTx/>
              <a:buChar char="-"/>
            </a:pPr>
            <a:r>
              <a:rPr lang="en-US" sz="2000" dirty="0"/>
              <a:t>More than 20 ethnic groups</a:t>
            </a:r>
          </a:p>
          <a:p>
            <a:pPr>
              <a:buFontTx/>
              <a:buChar char="-"/>
            </a:pPr>
            <a:r>
              <a:rPr lang="en-US" sz="2000" dirty="0"/>
              <a:t>Islam promoted Wolof</a:t>
            </a:r>
          </a:p>
          <a:p>
            <a:pPr>
              <a:buFontTx/>
              <a:buChar char="-"/>
            </a:pPr>
            <a:r>
              <a:rPr lang="en-US" sz="2000" dirty="0"/>
              <a:t>Language survival strategies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/>
              <a:t>Joking relationship</a:t>
            </a:r>
          </a:p>
          <a:p>
            <a:pPr>
              <a:buFontTx/>
              <a:buChar char="-"/>
            </a:pPr>
            <a:r>
              <a:rPr lang="en-US" sz="2000" dirty="0"/>
              <a:t>Between ethnic groups</a:t>
            </a:r>
          </a:p>
          <a:p>
            <a:pPr>
              <a:buFontTx/>
              <a:buChar char="-"/>
            </a:pPr>
            <a:r>
              <a:rPr lang="en-US" sz="2000" dirty="0"/>
              <a:t>Between family names</a:t>
            </a:r>
          </a:p>
          <a:p>
            <a:pPr>
              <a:buFontTx/>
              <a:buChar char="-"/>
            </a:pPr>
            <a:r>
              <a:rPr lang="en-US" sz="2000" dirty="0"/>
              <a:t>Between cousins</a:t>
            </a:r>
          </a:p>
          <a:p>
            <a:pPr>
              <a:buFontTx/>
              <a:buChar char="-"/>
            </a:pPr>
            <a:r>
              <a:rPr lang="en-US" sz="2000" dirty="0"/>
              <a:t>Between generation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1521" y="702733"/>
            <a:ext cx="9309279" cy="821267"/>
          </a:xfrm>
        </p:spPr>
        <p:txBody>
          <a:bodyPr/>
          <a:lstStyle/>
          <a:p>
            <a:r>
              <a:rPr lang="en-US"/>
              <a:t>ethnic diversity in a cohesive environment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47" y="2142205"/>
            <a:ext cx="6187466" cy="41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1192" y="2162101"/>
            <a:ext cx="5514808" cy="340442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GEER (Noble)</a:t>
            </a:r>
          </a:p>
          <a:p>
            <a:r>
              <a:rPr lang="en-US" sz="2000" b="1" dirty="0" err="1"/>
              <a:t>Gewel</a:t>
            </a:r>
            <a:r>
              <a:rPr lang="en-US" sz="2000" b="1" dirty="0"/>
              <a:t> (Griot)</a:t>
            </a:r>
          </a:p>
          <a:p>
            <a:r>
              <a:rPr lang="en-US" sz="2000" b="1" dirty="0" err="1"/>
              <a:t>Ñeño</a:t>
            </a:r>
            <a:r>
              <a:rPr lang="en-US" sz="2000" b="1" dirty="0"/>
              <a:t> (</a:t>
            </a:r>
            <a:r>
              <a:rPr lang="en-US" sz="2000" b="1" dirty="0" err="1"/>
              <a:t>Jëf</a:t>
            </a:r>
            <a:r>
              <a:rPr lang="en-US" sz="2000" b="1" dirty="0"/>
              <a:t> </a:t>
            </a:r>
            <a:r>
              <a:rPr lang="en-US" sz="2000" b="1" dirty="0" err="1"/>
              <a:t>lekk</a:t>
            </a:r>
            <a:r>
              <a:rPr lang="en-US" sz="2000" b="1" dirty="0"/>
              <a:t>)</a:t>
            </a:r>
          </a:p>
          <a:p>
            <a:pPr>
              <a:buFontTx/>
              <a:buChar char="-"/>
            </a:pPr>
            <a:r>
              <a:rPr lang="en-US" sz="2000" dirty="0" err="1"/>
              <a:t>Tëgg</a:t>
            </a:r>
            <a:r>
              <a:rPr lang="en-US" sz="2000" dirty="0"/>
              <a:t> (blacksmith and </a:t>
            </a:r>
            <a:r>
              <a:rPr lang="en-US" sz="2000" dirty="0" err="1"/>
              <a:t>jeweller</a:t>
            </a:r>
            <a:r>
              <a:rPr lang="en-US" sz="2000" dirty="0"/>
              <a:t>)</a:t>
            </a:r>
          </a:p>
          <a:p>
            <a:pPr>
              <a:buFontTx/>
              <a:buChar char="-"/>
            </a:pPr>
            <a:r>
              <a:rPr lang="en-US" sz="2000" dirty="0" err="1"/>
              <a:t>Laobe</a:t>
            </a:r>
            <a:r>
              <a:rPr lang="en-US" sz="2000" dirty="0"/>
              <a:t> (woodworker)</a:t>
            </a:r>
          </a:p>
          <a:p>
            <a:pPr>
              <a:buFontTx/>
              <a:buChar char="-"/>
            </a:pPr>
            <a:r>
              <a:rPr lang="en-US" sz="2000" dirty="0" err="1"/>
              <a:t>Uude</a:t>
            </a:r>
            <a:r>
              <a:rPr lang="en-US" sz="2000" dirty="0"/>
              <a:t> (leather worker)</a:t>
            </a:r>
          </a:p>
          <a:p>
            <a:pPr>
              <a:buFontTx/>
              <a:buChar char="-"/>
            </a:pPr>
            <a:r>
              <a:rPr lang="en-US" sz="2000" dirty="0"/>
              <a:t>Rabb (weaver)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/>
              <a:t>Jaam</a:t>
            </a:r>
            <a:r>
              <a:rPr lang="en-US" sz="2000" b="1" dirty="0"/>
              <a:t> (slave)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>
            <a:normAutofit/>
          </a:bodyPr>
          <a:lstStyle/>
          <a:p>
            <a:r>
              <a:rPr lang="en-US" sz="2400" dirty="0"/>
              <a:t>A CASTE SYSTEM transformed by urbanization and globalization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62101"/>
            <a:ext cx="4780281" cy="31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2124" y="1867438"/>
            <a:ext cx="6259131" cy="45977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000"/>
              <a:t>Predominantly Muslim (around 95%) </a:t>
            </a:r>
          </a:p>
          <a:p>
            <a:pPr>
              <a:buFontTx/>
              <a:buChar char="-"/>
            </a:pPr>
            <a:r>
              <a:rPr lang="en-US" sz="2000"/>
              <a:t>2 Locally founded brotherhoods (Murid and Layen)</a:t>
            </a:r>
          </a:p>
          <a:p>
            <a:pPr>
              <a:buFontTx/>
              <a:buChar char="-"/>
            </a:pPr>
            <a:r>
              <a:rPr lang="en-US" sz="2000"/>
              <a:t>2 imported brotherhoods (Qadr and Tijaan)</a:t>
            </a:r>
          </a:p>
          <a:p>
            <a:pPr>
              <a:buFontTx/>
              <a:buChar char="-"/>
            </a:pPr>
            <a:r>
              <a:rPr lang="en-US" sz="2000"/>
              <a:t>Reformist groups (Al Fala from Saudi Arabia and Jamatu Ibadurahman from Iran)</a:t>
            </a:r>
          </a:p>
          <a:p>
            <a:pPr>
              <a:buFont typeface="Wingdings" pitchFamily="2" charset="2"/>
              <a:buChar char="v"/>
            </a:pPr>
            <a:r>
              <a:rPr lang="en-US" sz="2000"/>
              <a:t>Christians 4% (dominantly catholic)</a:t>
            </a:r>
          </a:p>
          <a:p>
            <a:pPr>
              <a:buFont typeface="Wingdings" pitchFamily="2" charset="2"/>
              <a:buChar char="v"/>
            </a:pPr>
            <a:r>
              <a:rPr lang="en-US" sz="2000"/>
              <a:t>Tradition religions 1%</a:t>
            </a:r>
          </a:p>
          <a:p>
            <a:pPr>
              <a:buFont typeface="Wingdings" pitchFamily="2" charset="2"/>
              <a:buChar char="v"/>
            </a:pPr>
            <a:r>
              <a:rPr lang="en-US" sz="2000"/>
              <a:t>Religious syncretism and mysticism</a:t>
            </a:r>
          </a:p>
          <a:p>
            <a:pPr>
              <a:buFont typeface="Wingdings" pitchFamily="2" charset="2"/>
              <a:buChar char="v"/>
            </a:pPr>
            <a:r>
              <a:rPr lang="en-US" sz="2000"/>
              <a:t>Interfaith dialogue: The government promotes religious tolerance and dialogue between different faiths.</a:t>
            </a:r>
            <a:endParaRPr lang="en-US" sz="2000" b="1"/>
          </a:p>
          <a:p>
            <a:pPr>
              <a:buFont typeface="Wingdings" pitchFamily="2" charset="2"/>
              <a:buChar char="v"/>
            </a:pPr>
            <a:endParaRPr lang="en-US" sz="20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 history of religious tolerance threatened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F9B6FD-3BFB-0C73-C658-295AF0E8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6" y="2292439"/>
            <a:ext cx="4939552" cy="27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8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129" y="1815921"/>
            <a:ext cx="6724919" cy="4807409"/>
          </a:xfrm>
        </p:spPr>
        <p:txBody>
          <a:bodyPr>
            <a:noAutofit/>
          </a:bodyPr>
          <a:lstStyle/>
          <a:p>
            <a:r>
              <a:rPr lang="en-US" dirty="0"/>
              <a:t>Avoidance as a strategy. « Don’t talk about it in public »</a:t>
            </a:r>
          </a:p>
          <a:p>
            <a:r>
              <a:rPr lang="en-US" dirty="0"/>
              <a:t>Ethnic group-based voting is a reality</a:t>
            </a:r>
          </a:p>
          <a:p>
            <a:r>
              <a:rPr lang="en-US" dirty="0"/>
              <a:t>Region-based voting is a common practice</a:t>
            </a:r>
          </a:p>
          <a:p>
            <a:r>
              <a:rPr lang="en-US" dirty="0"/>
              <a:t>Voting decisions based on brotherhood and caste system are fading out</a:t>
            </a:r>
          </a:p>
          <a:p>
            <a:r>
              <a:rPr lang="fr-FR" dirty="0" err="1"/>
              <a:t>Secular</a:t>
            </a:r>
            <a:r>
              <a:rPr lang="fr-FR" dirty="0"/>
              <a:t> state: </a:t>
            </a:r>
            <a:r>
              <a:rPr lang="fr-FR" dirty="0" err="1"/>
              <a:t>Senegal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officially</a:t>
            </a:r>
            <a:r>
              <a:rPr lang="fr-FR" dirty="0"/>
              <a:t> a </a:t>
            </a:r>
            <a:r>
              <a:rPr lang="fr-FR" dirty="0" err="1"/>
              <a:t>secular</a:t>
            </a:r>
            <a:r>
              <a:rPr lang="fr-FR" dirty="0"/>
              <a:t> state, but religion </a:t>
            </a:r>
            <a:r>
              <a:rPr lang="fr-FR" dirty="0" err="1"/>
              <a:t>plays</a:t>
            </a:r>
            <a:r>
              <a:rPr lang="fr-FR" dirty="0"/>
              <a:t> a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role</a:t>
            </a:r>
            <a:r>
              <a:rPr lang="fr-FR" dirty="0"/>
              <a:t> in </a:t>
            </a:r>
            <a:r>
              <a:rPr lang="fr-FR" dirty="0" err="1"/>
              <a:t>political</a:t>
            </a:r>
            <a:r>
              <a:rPr lang="fr-FR" dirty="0"/>
              <a:t> life.</a:t>
            </a:r>
          </a:p>
          <a:p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rhetoric</a:t>
            </a:r>
            <a:r>
              <a:rPr lang="fr-FR" dirty="0"/>
              <a:t>: </a:t>
            </a:r>
            <a:r>
              <a:rPr lang="fr-FR" dirty="0" err="1"/>
              <a:t>Politicians</a:t>
            </a:r>
            <a:r>
              <a:rPr lang="fr-FR" dirty="0"/>
              <a:t> </a:t>
            </a:r>
            <a:r>
              <a:rPr lang="fr-FR" dirty="0" err="1"/>
              <a:t>often</a:t>
            </a:r>
            <a:r>
              <a:rPr lang="fr-FR" dirty="0"/>
              <a:t> use </a:t>
            </a:r>
            <a:r>
              <a:rPr lang="fr-FR" dirty="0" err="1"/>
              <a:t>religious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and </a:t>
            </a:r>
            <a:r>
              <a:rPr lang="fr-FR" dirty="0" err="1"/>
              <a:t>imagery</a:t>
            </a:r>
            <a:r>
              <a:rPr lang="fr-FR" dirty="0"/>
              <a:t> in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campaigns</a:t>
            </a:r>
            <a:r>
              <a:rPr lang="fr-FR" dirty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129" y="682582"/>
            <a:ext cx="11155251" cy="772732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Politics and social diversity: no, that’s  too sensitive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C36B44-55F7-7FA9-8E95-25969E90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86" y="1815921"/>
            <a:ext cx="3011510" cy="2688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D1B614-57A2-A905-1440-7A93D2878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297" y="4504769"/>
            <a:ext cx="3557574" cy="20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BDF604-CDA7-AC50-460C-AF215DE5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715956"/>
            <a:ext cx="7133253" cy="5142044"/>
          </a:xfrm>
        </p:spPr>
        <p:txBody>
          <a:bodyPr>
            <a:noAutofit/>
          </a:bodyPr>
          <a:lstStyle/>
          <a:p>
            <a:r>
              <a:rPr lang="en-US" dirty="0"/>
              <a:t>Traditional music: Based on the ancestral rhythms and instruments of different ethnic groups (balafon, Kora, </a:t>
            </a:r>
            <a:r>
              <a:rPr lang="en-US" dirty="0" err="1"/>
              <a:t>tama</a:t>
            </a:r>
            <a:r>
              <a:rPr lang="en-US" dirty="0"/>
              <a:t>, </a:t>
            </a:r>
            <a:r>
              <a:rPr lang="en-US" dirty="0" err="1"/>
              <a:t>sabar</a:t>
            </a:r>
            <a:r>
              <a:rPr lang="en-US" dirty="0"/>
              <a:t>, etc.</a:t>
            </a:r>
          </a:p>
          <a:p>
            <a:r>
              <a:rPr lang="en-US" dirty="0"/>
              <a:t>Colonial influence: Introduction of new instruments and musical styles during the French colonial period.</a:t>
            </a:r>
          </a:p>
          <a:p>
            <a:r>
              <a:rPr lang="en-US" dirty="0"/>
              <a:t>1960s-1970s: Emergence of modern Senegalese music after independence, blending traditional and Western influences. (Star Band and Orchestra Baobab)</a:t>
            </a:r>
          </a:p>
          <a:p>
            <a:r>
              <a:rPr lang="en-US" dirty="0"/>
              <a:t>Mbalax: Development of this popular style in the 1970s, notably by Youssou </a:t>
            </a:r>
            <a:r>
              <a:rPr lang="en-US" dirty="0" err="1"/>
              <a:t>N'Dour</a:t>
            </a:r>
            <a:r>
              <a:rPr lang="en-US" dirty="0"/>
              <a:t>.</a:t>
            </a:r>
          </a:p>
          <a:p>
            <a:r>
              <a:rPr lang="en-US" dirty="0"/>
              <a:t>World Music: International recognition of Senegalese musicians in the 1980s-1990s.  (Youssou Ndour, Baba Maal, </a:t>
            </a:r>
            <a:r>
              <a:rPr lang="en-US" dirty="0" err="1"/>
              <a:t>Ismaela</a:t>
            </a:r>
            <a:r>
              <a:rPr lang="en-US" dirty="0"/>
              <a:t> Lo)</a:t>
            </a:r>
          </a:p>
          <a:p>
            <a:r>
              <a:rPr lang="en-US" dirty="0"/>
              <a:t>Hip-hop and rap: Emergence of a dynamic hip-hop scene in the 1990s (Positive Black Soul, Dara J)</a:t>
            </a:r>
          </a:p>
          <a:p>
            <a:r>
              <a:rPr lang="en-US" dirty="0"/>
              <a:t>Contemporary fusion: Blending traditional and modern styles, with an openness to global influences.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C9356-C953-107C-A036-241501DD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Senegalese music from social to political issues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CA6CCF-42A3-EA1E-9488-1474E9A6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100" y="2916820"/>
            <a:ext cx="4303171" cy="24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152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1965</TotalTime>
  <Words>858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Wingdings</vt:lpstr>
      <vt:lpstr>Wingdings 2</vt:lpstr>
      <vt:lpstr>Dividende</vt:lpstr>
      <vt:lpstr>INTRO TO SENEGAL: People, Politics,  and music</vt:lpstr>
      <vt:lpstr>A fastly growing population</vt:lpstr>
      <vt:lpstr>An unevenly distributed population</vt:lpstr>
      <vt:lpstr>A young and dependent population</vt:lpstr>
      <vt:lpstr>ethnic diversity in a cohesive environment </vt:lpstr>
      <vt:lpstr>A CASTE SYSTEM transformed by urbanization and globalization</vt:lpstr>
      <vt:lpstr>A long history of religious tolerance threatened</vt:lpstr>
      <vt:lpstr>Politics and social diversity: no, that’s  too sensitive</vt:lpstr>
      <vt:lpstr>Senegalese music from social to political issues</vt:lpstr>
      <vt:lpstr>Music, religion,  and politics in Senegal:tumultuous connexions</vt:lpstr>
      <vt:lpstr>Senegalese political resilience:  voting tradition and strong religious power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Waly Faye</dc:creator>
  <cp:lastModifiedBy>Ima Hicks</cp:lastModifiedBy>
  <cp:revision>12</cp:revision>
  <dcterms:created xsi:type="dcterms:W3CDTF">2024-07-07T00:24:00Z</dcterms:created>
  <dcterms:modified xsi:type="dcterms:W3CDTF">2025-03-09T16:23:09Z</dcterms:modified>
</cp:coreProperties>
</file>